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73" autoAdjust="0"/>
  </p:normalViewPr>
  <p:slideViewPr>
    <p:cSldViewPr>
      <p:cViewPr varScale="1">
        <p:scale>
          <a:sx n="94" d="100"/>
          <a:sy n="94" d="100"/>
        </p:scale>
        <p:origin x="-2028" y="-102"/>
      </p:cViewPr>
      <p:guideLst>
        <p:guide orient="horz" pos="2160"/>
        <p:guide pos="2880"/>
      </p:guideLst>
    </p:cSldViewPr>
  </p:slideViewPr>
  <p:notesTextViewPr>
    <p:cViewPr>
      <p:scale>
        <a:sx n="1" d="1"/>
        <a:sy n="1" d="1"/>
      </p:scale>
      <p:origin x="0" y="0"/>
    </p:cViewPr>
  </p:notesTextViewPr>
  <p:sorterViewPr>
    <p:cViewPr>
      <p:scale>
        <a:sx n="150" d="100"/>
        <a:sy n="150" d="100"/>
      </p:scale>
      <p:origin x="0" y="23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A55A9-DEDE-43E3-A2E0-C22E5A112347}"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2D91D-7867-40F7-A0C3-FF1E44AE1D18}" type="slidenum">
              <a:rPr lang="en-US" smtClean="0"/>
              <a:t>‹#›</a:t>
            </a:fld>
            <a:endParaRPr lang="en-US"/>
          </a:p>
        </p:txBody>
      </p:sp>
    </p:spTree>
    <p:extLst>
      <p:ext uri="{BB962C8B-B14F-4D97-AF65-F5344CB8AC3E}">
        <p14:creationId xmlns:p14="http://schemas.microsoft.com/office/powerpoint/2010/main" val="22220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zh-TW" altLang="en-US" b="1" dirty="0" smtClean="0">
                <a:solidFill>
                  <a:srgbClr val="000000"/>
                </a:solidFill>
                <a:latin typeface="Arial"/>
                <a:ea typeface="文鼎中明" pitchFamily="49" charset="-120"/>
              </a:rPr>
              <a:t>示波器基本原理</a:t>
            </a:r>
          </a:p>
          <a:p>
            <a:pPr>
              <a:spcBef>
                <a:spcPts val="0"/>
              </a:spcBef>
              <a:spcAft>
                <a:spcPts val="0"/>
              </a:spcAft>
            </a:pPr>
            <a:r>
              <a:rPr lang="zh-TW" altLang="en-US" dirty="0" smtClean="0">
                <a:solidFill>
                  <a:srgbClr val="000000"/>
                </a:solidFill>
                <a:latin typeface="Arial"/>
                <a:ea typeface="文鼎中明" pitchFamily="49" charset="-120"/>
              </a:rPr>
              <a:t>歡迎您參與此一專為大學部電子工程學系和物理系學生舉行的示波器基本原理簡報。示波器是在今日類比及數位電路上進行電壓和時序量測時的重要工具。在您取得電子工程或物理學學位，進入電子業時，您可能很快會發現：示波器是您在進行任何測試、驗證和進行設計偵錯時最常用的量測工具。即使是在特定大學的電子工程或物理學課程中，示波器仍是您在各種電路實驗中進行測試及驗證實驗作業和設計時，最常用的工具。在聆聽完示波器基本原理簡報，並使用「示波器實驗指南和教學課程」進行實際操作實驗後，您會更了解什麼是示波器，以及如何有效使用示波器。</a:t>
            </a:r>
          </a:p>
          <a:p>
            <a:endParaRPr lang="en-US" dirty="0"/>
          </a:p>
        </p:txBody>
      </p:sp>
      <p:sp>
        <p:nvSpPr>
          <p:cNvPr id="4" name="Slide Number Placeholder 3"/>
          <p:cNvSpPr>
            <a:spLocks noGrp="1"/>
          </p:cNvSpPr>
          <p:nvPr>
            <p:ph type="sldNum" sz="quarter" idx="10"/>
          </p:nvPr>
        </p:nvSpPr>
        <p:spPr/>
        <p:txBody>
          <a:bodyPr/>
          <a:lstStyle/>
          <a:p>
            <a:fld id="{8D92D91D-7867-40F7-A0C3-FF1E44AE1D18}" type="slidenum">
              <a:rPr lang="en-US" smtClean="0"/>
              <a:t>1</a:t>
            </a:fld>
            <a:endParaRPr lang="en-US"/>
          </a:p>
        </p:txBody>
      </p:sp>
    </p:spTree>
    <p:extLst>
      <p:ext uri="{BB962C8B-B14F-4D97-AF65-F5344CB8AC3E}">
        <p14:creationId xmlns:p14="http://schemas.microsoft.com/office/powerpoint/2010/main" val="410540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進行量測 </a:t>
            </a:r>
            <a:r>
              <a:rPr lang="en-US" altLang="zh-TW" sz="1100" b="1" dirty="0" smtClean="0">
                <a:solidFill>
                  <a:srgbClr val="000000"/>
                </a:solidFill>
                <a:latin typeface="Arial"/>
                <a:ea typeface="文鼎中明" pitchFamily="49" charset="-120"/>
              </a:rPr>
              <a:t>– </a:t>
            </a:r>
            <a:r>
              <a:rPr lang="zh-TW" altLang="en-US" sz="1100" b="1" dirty="0" smtClean="0">
                <a:solidFill>
                  <a:srgbClr val="000000"/>
                </a:solidFill>
                <a:latin typeface="Arial"/>
                <a:ea typeface="文鼎中明" pitchFamily="49" charset="-120"/>
              </a:rPr>
              <a:t>使用游標</a:t>
            </a:r>
          </a:p>
          <a:p>
            <a:pPr algn="just">
              <a:spcBef>
                <a:spcPts val="0"/>
              </a:spcBef>
              <a:spcAft>
                <a:spcPts val="0"/>
              </a:spcAft>
            </a:pPr>
            <a:r>
              <a:rPr lang="zh-TW" altLang="en-US" sz="1100" dirty="0" smtClean="0">
                <a:solidFill>
                  <a:srgbClr val="000000"/>
                </a:solidFill>
                <a:latin typeface="Arial"/>
                <a:ea typeface="文鼎中明" pitchFamily="49" charset="-120"/>
              </a:rPr>
              <a:t>更精準測量電壓和時序的方法，是使用示波器的 </a:t>
            </a:r>
            <a:r>
              <a:rPr lang="en-US" altLang="zh-TW" sz="1100" dirty="0" smtClean="0">
                <a:solidFill>
                  <a:srgbClr val="000000"/>
                </a:solidFill>
                <a:latin typeface="Arial"/>
                <a:ea typeface="文鼎中明" pitchFamily="49" charset="-120"/>
              </a:rPr>
              <a:t>X </a:t>
            </a:r>
            <a:r>
              <a:rPr lang="zh-TW" altLang="en-US" sz="1100" dirty="0" smtClean="0">
                <a:solidFill>
                  <a:srgbClr val="000000"/>
                </a:solidFill>
                <a:latin typeface="Arial"/>
                <a:ea typeface="文鼎中明" pitchFamily="49" charset="-120"/>
              </a:rPr>
              <a:t>和 </a:t>
            </a:r>
            <a:r>
              <a:rPr lang="en-US" altLang="zh-TW" sz="1100" dirty="0" smtClean="0">
                <a:solidFill>
                  <a:srgbClr val="000000"/>
                </a:solidFill>
                <a:latin typeface="Arial"/>
                <a:ea typeface="文鼎中明" pitchFamily="49" charset="-120"/>
              </a:rPr>
              <a:t>Y </a:t>
            </a:r>
            <a:r>
              <a:rPr lang="zh-TW" altLang="en-US" sz="1100" dirty="0" smtClean="0">
                <a:solidFill>
                  <a:srgbClr val="000000"/>
                </a:solidFill>
                <a:latin typeface="Arial"/>
                <a:ea typeface="文鼎中明" pitchFamily="49" charset="-120"/>
              </a:rPr>
              <a:t>游標。開啟游標時，我們可以看到自動顯示游標所在位置之電壓和時序的水平和垂直游標</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標記。每個游標的絕對電壓和時序會顯示於畫面的底部，而游標之間的差量電壓和差量時序則會顯示在畫面的右側。若要量測此波形的峰間值電壓，只需將 </a:t>
            </a:r>
            <a:r>
              <a:rPr lang="en-US" altLang="zh-TW" sz="1100" dirty="0" smtClean="0">
                <a:solidFill>
                  <a:srgbClr val="000000"/>
                </a:solidFill>
                <a:latin typeface="Arial"/>
                <a:ea typeface="文鼎中明" pitchFamily="49" charset="-120"/>
              </a:rPr>
              <a:t>Y1</a:t>
            </a:r>
            <a:r>
              <a:rPr lang="zh-TW" altLang="en-US" sz="1100" dirty="0" smtClean="0">
                <a:solidFill>
                  <a:srgbClr val="000000"/>
                </a:solidFill>
                <a:latin typeface="Arial"/>
                <a:ea typeface="文鼎中明" pitchFamily="49" charset="-120"/>
              </a:rPr>
              <a:t> 和 </a:t>
            </a:r>
            <a:r>
              <a:rPr lang="en-US" altLang="zh-TW" sz="1100" dirty="0" smtClean="0">
                <a:solidFill>
                  <a:srgbClr val="000000"/>
                </a:solidFill>
                <a:latin typeface="Arial"/>
                <a:ea typeface="文鼎中明" pitchFamily="49" charset="-120"/>
              </a:rPr>
              <a:t>Y2</a:t>
            </a:r>
            <a:r>
              <a:rPr lang="zh-TW" altLang="en-US" sz="1100" dirty="0" smtClean="0">
                <a:solidFill>
                  <a:srgbClr val="000000"/>
                </a:solidFill>
                <a:latin typeface="Arial"/>
                <a:ea typeface="文鼎中明" pitchFamily="49" charset="-120"/>
              </a:rPr>
              <a:t> 游標調整至波形底部的頂端即可。若要量測此波形的週期和頻率，則可將 </a:t>
            </a:r>
            <a:r>
              <a:rPr lang="en-US" altLang="zh-TW" sz="1100" dirty="0" smtClean="0">
                <a:solidFill>
                  <a:srgbClr val="000000"/>
                </a:solidFill>
                <a:latin typeface="Arial"/>
                <a:ea typeface="文鼎中明" pitchFamily="49" charset="-120"/>
              </a:rPr>
              <a:t>X1</a:t>
            </a:r>
            <a:r>
              <a:rPr lang="zh-TW" altLang="en-US" sz="1100" dirty="0" smtClean="0">
                <a:solidFill>
                  <a:srgbClr val="000000"/>
                </a:solidFill>
                <a:latin typeface="Arial"/>
                <a:ea typeface="文鼎中明" pitchFamily="49" charset="-120"/>
              </a:rPr>
              <a:t> 和 </a:t>
            </a:r>
            <a:r>
              <a:rPr lang="en-US" altLang="zh-TW" sz="1100" dirty="0" smtClean="0">
                <a:solidFill>
                  <a:srgbClr val="000000"/>
                </a:solidFill>
                <a:latin typeface="Arial"/>
                <a:ea typeface="文鼎中明" pitchFamily="49" charset="-120"/>
              </a:rPr>
              <a:t>X2</a:t>
            </a:r>
            <a:r>
              <a:rPr lang="zh-TW" altLang="en-US" sz="1100" dirty="0" smtClean="0">
                <a:solidFill>
                  <a:srgbClr val="000000"/>
                </a:solidFill>
                <a:latin typeface="Arial"/>
                <a:ea typeface="文鼎中明" pitchFamily="49" charset="-120"/>
              </a:rPr>
              <a:t> 游標移至波形上兩個連續位置即可，其中波形跨越特定的電壓</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臨界位準。</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進行量測 </a:t>
            </a:r>
            <a:r>
              <a:rPr lang="en-US" altLang="zh-TW" sz="1100" b="1" dirty="0" smtClean="0">
                <a:solidFill>
                  <a:srgbClr val="000000"/>
                </a:solidFill>
                <a:latin typeface="Arial"/>
                <a:ea typeface="文鼎中明" pitchFamily="49" charset="-120"/>
              </a:rPr>
              <a:t>– </a:t>
            </a:r>
            <a:r>
              <a:rPr lang="zh-TW" altLang="en-US" sz="1100" b="1" dirty="0" smtClean="0">
                <a:solidFill>
                  <a:srgbClr val="000000"/>
                </a:solidFill>
                <a:latin typeface="Arial"/>
                <a:ea typeface="文鼎中明" pitchFamily="49" charset="-120"/>
              </a:rPr>
              <a:t>使用示波器的自動參數量測</a:t>
            </a:r>
          </a:p>
          <a:p>
            <a:pPr algn="just">
              <a:spcBef>
                <a:spcPts val="0"/>
              </a:spcBef>
              <a:spcAft>
                <a:spcPts val="0"/>
              </a:spcAft>
            </a:pPr>
            <a:r>
              <a:rPr lang="zh-TW" altLang="en-US" sz="1100" dirty="0" smtClean="0">
                <a:solidFill>
                  <a:srgbClr val="000000"/>
                </a:solidFill>
                <a:latin typeface="Arial"/>
                <a:ea typeface="文鼎中明" pitchFamily="49" charset="-120"/>
              </a:rPr>
              <a:t>除了使用示波器的使用者調整游標來進行量測之外，另一種可更快速進行量測的方法就是使用示波器的自動參數量測。現今大多數進階的數位儲存示波器都具備自動量測電壓和時序參數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如 </a:t>
            </a:r>
            <a:r>
              <a:rPr lang="en-US" altLang="zh-TW" sz="1100" dirty="0" err="1" smtClean="0">
                <a:solidFill>
                  <a:srgbClr val="000000"/>
                </a:solidFill>
                <a:latin typeface="Arial"/>
                <a:ea typeface="文鼎中明" pitchFamily="49" charset="-120"/>
              </a:rPr>
              <a:t>Vpp</a:t>
            </a:r>
            <a:r>
              <a:rPr lang="zh-TW" altLang="en-US"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Vmax</a:t>
            </a:r>
            <a:r>
              <a:rPr lang="zh-TW" altLang="en-US"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Vmin</a:t>
            </a:r>
            <a:r>
              <a:rPr lang="zh-TW" altLang="en-US" sz="1100" dirty="0" smtClean="0">
                <a:solidFill>
                  <a:srgbClr val="000000"/>
                </a:solidFill>
                <a:latin typeface="Arial"/>
                <a:ea typeface="文鼎中明" pitchFamily="49" charset="-120"/>
              </a:rPr>
              <a:t>、週期、頻率、上升時間、下降時間等</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的能力。</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主要示波器設定控制</a:t>
            </a:r>
          </a:p>
          <a:p>
            <a:pPr algn="just">
              <a:spcBef>
                <a:spcPts val="0"/>
              </a:spcBef>
              <a:spcAft>
                <a:spcPts val="0"/>
              </a:spcAft>
            </a:pPr>
            <a:r>
              <a:rPr lang="zh-TW" altLang="en-US" sz="1100" dirty="0" smtClean="0">
                <a:solidFill>
                  <a:srgbClr val="000000"/>
                </a:solidFill>
                <a:latin typeface="Arial"/>
                <a:ea typeface="文鼎中明" pitchFamily="49" charset="-120"/>
              </a:rPr>
              <a:t>在示波器上進行任何種類的量測之前，您必須先設定示波器的垂直和水平刻度控制，才能在示波器的畫面上正確縮放波形。主要控制包括垂直刻度控制、水平刻度控制，以及觸發位準旋鈕。</a:t>
            </a:r>
          </a:p>
          <a:p>
            <a:pPr algn="l">
              <a:spcBef>
                <a:spcPts val="0"/>
              </a:spcBef>
              <a:spcAft>
                <a:spcPts val="0"/>
              </a:spcAft>
            </a:pPr>
            <a:r>
              <a:rPr lang="zh-TW" altLang="en-US" sz="1100" dirty="0" smtClean="0">
                <a:solidFill>
                  <a:srgbClr val="000000"/>
                </a:solidFill>
                <a:latin typeface="Arial"/>
                <a:ea typeface="文鼎中明" pitchFamily="49" charset="-120"/>
              </a:rPr>
              <a:t>示波器每個輸入通道的垂直刻度控制皆位於右側，靠近示波器前面板底部，就位於輸入 </a:t>
            </a:r>
            <a:r>
              <a:rPr lang="en-US" altLang="zh-TW" sz="1100" dirty="0" smtClean="0">
                <a:solidFill>
                  <a:srgbClr val="000000"/>
                </a:solidFill>
                <a:latin typeface="Arial"/>
                <a:ea typeface="文鼎中明" pitchFamily="49" charset="-120"/>
              </a:rPr>
              <a:t>BNC </a:t>
            </a:r>
            <a:r>
              <a:rPr lang="zh-TW" altLang="en-US" sz="1100" dirty="0" smtClean="0">
                <a:solidFill>
                  <a:srgbClr val="000000"/>
                </a:solidFill>
                <a:latin typeface="Arial"/>
                <a:ea typeface="文鼎中明" pitchFamily="49" charset="-120"/>
              </a:rPr>
              <a:t>的上方。較大的旋鈕可控制垂直電壓</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刻度設定，而較小的旋鈕則可控制垂直位置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或偏移</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a:t>
            </a:r>
          </a:p>
          <a:p>
            <a:pPr algn="l">
              <a:spcBef>
                <a:spcPts val="0"/>
              </a:spcBef>
              <a:spcAft>
                <a:spcPts val="0"/>
              </a:spcAft>
            </a:pPr>
            <a:r>
              <a:rPr lang="zh-TW" altLang="en-US" sz="1100" dirty="0" smtClean="0">
                <a:solidFill>
                  <a:srgbClr val="000000"/>
                </a:solidFill>
                <a:latin typeface="Arial"/>
                <a:ea typeface="文鼎中明" pitchFamily="49" charset="-120"/>
              </a:rPr>
              <a:t>示波器的水平刻度控制位於靠近示波器前面板頂端的位置。較大的旋鈕可控制秒</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刻度設定，而較小的旋鈕則可控制水平位置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或延遲</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a:t>
            </a:r>
          </a:p>
          <a:p>
            <a:pPr algn="l">
              <a:spcBef>
                <a:spcPts val="0"/>
              </a:spcBef>
              <a:spcAft>
                <a:spcPts val="0"/>
              </a:spcAft>
            </a:pPr>
            <a:r>
              <a:rPr lang="zh-TW" altLang="en-US" sz="1100" dirty="0" smtClean="0">
                <a:solidFill>
                  <a:srgbClr val="000000"/>
                </a:solidFill>
                <a:latin typeface="Arial"/>
                <a:ea typeface="文鼎中明" pitchFamily="49" charset="-120"/>
              </a:rPr>
              <a:t>觸發位準控制旋鈕位於水平刻度控制的下方。我們將在稍後詳細說明示波器的觸發。 </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4350582"/>
          </a:xfrm>
        </p:spPr>
        <p:txBody>
          <a:bodyPr>
            <a:normAutofit fontScale="85000" lnSpcReduction="10000"/>
          </a:bodyPr>
          <a:lstStyle/>
          <a:p>
            <a:pPr algn="just">
              <a:spcBef>
                <a:spcPts val="42089"/>
              </a:spcBef>
              <a:spcAft>
                <a:spcPts val="0"/>
              </a:spcAft>
            </a:pPr>
            <a:r>
              <a:rPr lang="zh-TW" altLang="en-US" sz="1100" b="1" dirty="0" smtClean="0">
                <a:solidFill>
                  <a:srgbClr val="000000"/>
                </a:solidFill>
                <a:latin typeface="Arial"/>
                <a:ea typeface="文鼎中明" pitchFamily="49" charset="-120"/>
              </a:rPr>
              <a:t>正確縮放波形</a:t>
            </a:r>
          </a:p>
          <a:p>
            <a:pPr algn="just">
              <a:spcBef>
                <a:spcPts val="0"/>
              </a:spcBef>
              <a:spcAft>
                <a:spcPts val="0"/>
              </a:spcAft>
            </a:pPr>
            <a:r>
              <a:rPr lang="zh-TW" altLang="en-US" sz="1100" dirty="0" smtClean="0">
                <a:solidFill>
                  <a:srgbClr val="000000"/>
                </a:solidFill>
                <a:latin typeface="Arial"/>
                <a:ea typeface="文鼎中明" pitchFamily="49" charset="-120"/>
              </a:rPr>
              <a:t>設定示波器的波形刻度通常是一項重複性程序。例如，假設我們看到波形的初始刻度調整在相對較低的振幅，且畫面上顯示過多的週期，如左側圖面截圖所示。在這種情況下，我們可以看到所繪出波形的振幅只有大約 </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個刻度高。請旋轉伏特</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頻率旋鈕，增加波形的刻度。如果您旋轉旋鈕的方向錯誤，則波形的水平刻度將會變得較小。此時只需將旋鈕轉至另一個方向，直到將波形調整為波形高度可覆蓋畫面的一半即可。請注意，若您按下 </a:t>
            </a:r>
            <a:r>
              <a:rPr lang="en-US" altLang="zh-TW" sz="1100" dirty="0" smtClean="0">
                <a:solidFill>
                  <a:srgbClr val="000000"/>
                </a:solidFill>
                <a:latin typeface="Arial"/>
                <a:ea typeface="文鼎中明" pitchFamily="49" charset="-120"/>
              </a:rPr>
              <a:t>V/div </a:t>
            </a:r>
            <a:r>
              <a:rPr lang="zh-TW" altLang="en-US" sz="1100" dirty="0" smtClean="0">
                <a:solidFill>
                  <a:srgbClr val="000000"/>
                </a:solidFill>
                <a:latin typeface="Arial"/>
                <a:ea typeface="文鼎中明" pitchFamily="49" charset="-120"/>
              </a:rPr>
              <a:t>旋鈕，則可以更「精細」的調整刻度來調整 </a:t>
            </a:r>
            <a:r>
              <a:rPr lang="en-US" altLang="zh-TW" sz="1100" dirty="0" smtClean="0">
                <a:solidFill>
                  <a:srgbClr val="000000"/>
                </a:solidFill>
                <a:latin typeface="Arial"/>
                <a:ea typeface="文鼎中明" pitchFamily="49" charset="-120"/>
              </a:rPr>
              <a:t>V/div </a:t>
            </a:r>
            <a:r>
              <a:rPr lang="zh-TW" altLang="en-US" sz="1100" dirty="0" smtClean="0">
                <a:solidFill>
                  <a:srgbClr val="000000"/>
                </a:solidFill>
                <a:latin typeface="Arial"/>
                <a:ea typeface="文鼎中明" pitchFamily="49" charset="-120"/>
              </a:rPr>
              <a:t>設定，讓波形填滿大部分的畫面，以進行更準確且精確的量測。</a:t>
            </a:r>
          </a:p>
          <a:p>
            <a:pPr algn="just">
              <a:spcBef>
                <a:spcPts val="0"/>
              </a:spcBef>
              <a:spcAft>
                <a:spcPts val="0"/>
              </a:spcAft>
            </a:pPr>
            <a:r>
              <a:rPr lang="zh-TW" altLang="en-US" sz="1100" dirty="0" smtClean="0">
                <a:solidFill>
                  <a:srgbClr val="000000"/>
                </a:solidFill>
                <a:latin typeface="Arial"/>
                <a:ea typeface="文鼎中明" pitchFamily="49" charset="-120"/>
              </a:rPr>
              <a:t>如果輸入信號具有 </a:t>
            </a:r>
            <a:r>
              <a:rPr lang="en-US" altLang="zh-TW" sz="1100" dirty="0" smtClean="0">
                <a:solidFill>
                  <a:srgbClr val="000000"/>
                </a:solidFill>
                <a:latin typeface="Arial"/>
                <a:ea typeface="文鼎中明" pitchFamily="49" charset="-120"/>
              </a:rPr>
              <a:t>DC </a:t>
            </a:r>
            <a:r>
              <a:rPr lang="zh-TW" altLang="en-US" sz="1100" dirty="0" smtClean="0">
                <a:solidFill>
                  <a:srgbClr val="000000"/>
                </a:solidFill>
                <a:latin typeface="Arial"/>
                <a:ea typeface="文鼎中明" pitchFamily="49" charset="-120"/>
              </a:rPr>
              <a:t>偏移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此時波形將會位移至畫面中央的上方或下方</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，則您還需要旋轉垂直位置旋鈕，使波形位於畫面的中央。</a:t>
            </a:r>
          </a:p>
          <a:p>
            <a:pPr algn="just">
              <a:spcBef>
                <a:spcPts val="0"/>
              </a:spcBef>
              <a:spcAft>
                <a:spcPts val="0"/>
              </a:spcAft>
            </a:pPr>
            <a:r>
              <a:rPr lang="zh-TW" altLang="en-US" sz="1100" dirty="0" smtClean="0">
                <a:solidFill>
                  <a:srgbClr val="000000"/>
                </a:solidFill>
                <a:latin typeface="Arial"/>
                <a:ea typeface="文鼎中明" pitchFamily="49" charset="-120"/>
              </a:rPr>
              <a:t>若要設定正確的水平刻度，請旋轉秒</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刻度旋鈕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有時稱為時間基準控制</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，讓畫面上只顯示幾個波形的週期。不過，若您只想要檢視數位信號上的快速邊緣，則可以將秒</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刻度設定設為低值，以便只檢視具有高等級水平解析度的快速上升或下降邊緣。</a:t>
            </a:r>
          </a:p>
          <a:p>
            <a:pPr algn="just">
              <a:spcBef>
                <a:spcPts val="0"/>
              </a:spcBef>
              <a:spcAft>
                <a:spcPts val="0"/>
              </a:spcAft>
            </a:pPr>
            <a:r>
              <a:rPr lang="zh-TW" altLang="en-US" sz="1100" dirty="0" smtClean="0">
                <a:solidFill>
                  <a:srgbClr val="000000"/>
                </a:solidFill>
                <a:latin typeface="Arial"/>
                <a:ea typeface="文鼎中明" pitchFamily="49" charset="-120"/>
              </a:rPr>
              <a:t>最後，您可能還需要調整觸發位準，以取得穩定的畫面顯示。當您旋轉觸發位準旋鈕時，會顯示水平觸發位準指示器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類似於電壓游標</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，以顯示實際的觸發位準。正確的觸發位準設定通常會設為信號垂直振幅的 </a:t>
            </a:r>
            <a:r>
              <a:rPr lang="en-US" altLang="zh-TW" sz="1100" dirty="0" smtClean="0">
                <a:solidFill>
                  <a:srgbClr val="000000"/>
                </a:solidFill>
                <a:latin typeface="Arial"/>
                <a:ea typeface="文鼎中明" pitchFamily="49" charset="-120"/>
              </a:rPr>
              <a:t>50% </a:t>
            </a:r>
            <a:r>
              <a:rPr lang="zh-TW" altLang="en-US" sz="1100" dirty="0" smtClean="0">
                <a:solidFill>
                  <a:srgbClr val="000000"/>
                </a:solidFill>
                <a:latin typeface="Arial"/>
                <a:ea typeface="文鼎中明" pitchFamily="49" charset="-120"/>
              </a:rPr>
              <a:t>左右。只需按下觸發位準旋鈕，即可在重複輸入信號上快速將觸發位準設定為 </a:t>
            </a:r>
            <a:r>
              <a:rPr lang="en-US" altLang="zh-TW" sz="1100" dirty="0" smtClean="0">
                <a:solidFill>
                  <a:srgbClr val="000000"/>
                </a:solidFill>
                <a:latin typeface="Arial"/>
                <a:ea typeface="文鼎中明" pitchFamily="49" charset="-120"/>
              </a:rPr>
              <a:t>50%</a:t>
            </a:r>
            <a:r>
              <a:rPr lang="zh-TW" altLang="en-US" sz="1100" dirty="0" smtClean="0">
                <a:solidFill>
                  <a:srgbClr val="000000"/>
                </a:solidFill>
                <a:latin typeface="Arial"/>
                <a:ea typeface="文鼎中明" pitchFamily="49" charset="-120"/>
              </a:rPr>
              <a:t>。接下來我們將會更詳細地說明觸發。</a:t>
            </a:r>
          </a:p>
          <a:p>
            <a:pPr algn="just">
              <a:spcBef>
                <a:spcPts val="0"/>
              </a:spcBef>
              <a:spcAft>
                <a:spcPts val="0"/>
              </a:spcAft>
            </a:pPr>
            <a:r>
              <a:rPr lang="zh-TW" altLang="en-US" sz="1100" dirty="0" smtClean="0">
                <a:solidFill>
                  <a:srgbClr val="000000"/>
                </a:solidFill>
                <a:latin typeface="Arial"/>
                <a:ea typeface="文鼎中明" pitchFamily="49" charset="-120"/>
              </a:rPr>
              <a:t>請注意，在調整垂直、水平和觸發位準控制之後，您可能需要回到某些設定並重新調整設定，直到您看到所要查看的圖片為止。</a:t>
            </a:r>
          </a:p>
          <a:p>
            <a:pPr algn="just">
              <a:spcBef>
                <a:spcPts val="0"/>
              </a:spcBef>
              <a:spcAft>
                <a:spcPts val="0"/>
              </a:spcAft>
            </a:pPr>
            <a:r>
              <a:rPr lang="zh-TW" altLang="en-US" sz="1100" dirty="0" smtClean="0">
                <a:solidFill>
                  <a:srgbClr val="000000"/>
                </a:solidFill>
                <a:latin typeface="Arial"/>
                <a:ea typeface="文鼎中明" pitchFamily="49" charset="-120"/>
              </a:rPr>
              <a:t>請注意，另一種快速及簡便的在簡單的重複輸入訊號上設定示波器刻度的方式，是使用示波器的自動縮放功能。不過，自動縮放功能對於較複雜的信號可能不一定有用。如果您使用示波器的這項功能，表示您可能從未了解到如何在需要進行手動調整時，有效使用示波器。此外，教授可以下載示波器指令，來停用自動縮放功能。</a:t>
            </a:r>
          </a:p>
          <a:p>
            <a:pPr algn="just">
              <a:spcBef>
                <a:spcPts val="0"/>
              </a:spcBef>
              <a:spcAft>
                <a:spcPts val="0"/>
              </a:spcAft>
            </a:pPr>
            <a:r>
              <a:rPr lang="zh-TW" altLang="en-US" sz="1100" u="sng" dirty="0" smtClean="0">
                <a:solidFill>
                  <a:srgbClr val="000000"/>
                </a:solidFill>
                <a:latin typeface="Arial"/>
                <a:ea typeface="文鼎中明" pitchFamily="49" charset="-120"/>
              </a:rPr>
              <a:t>給教授的注意事項：</a:t>
            </a:r>
            <a:r>
              <a:rPr lang="zh-TW" altLang="en-US" sz="1100" dirty="0" smtClean="0">
                <a:solidFill>
                  <a:srgbClr val="000000"/>
                </a:solidFill>
                <a:latin typeface="Arial"/>
                <a:ea typeface="文鼎中明" pitchFamily="49" charset="-120"/>
              </a:rPr>
              <a:t>您可以經由 </a:t>
            </a:r>
            <a:r>
              <a:rPr lang="en-US" altLang="zh-TW" sz="1100" dirty="0" smtClean="0">
                <a:solidFill>
                  <a:srgbClr val="000000"/>
                </a:solidFill>
                <a:latin typeface="Arial"/>
                <a:ea typeface="文鼎中明" pitchFamily="49" charset="-120"/>
              </a:rPr>
              <a:t>USB </a:t>
            </a:r>
            <a:r>
              <a:rPr lang="zh-TW" altLang="en-US" sz="1100" dirty="0" smtClean="0">
                <a:solidFill>
                  <a:srgbClr val="000000"/>
                </a:solidFill>
                <a:latin typeface="Arial"/>
                <a:ea typeface="文鼎中明" pitchFamily="49" charset="-120"/>
              </a:rPr>
              <a:t>或 </a:t>
            </a:r>
            <a:r>
              <a:rPr lang="en-US" altLang="zh-TW" sz="1100" dirty="0" smtClean="0">
                <a:solidFill>
                  <a:srgbClr val="000000"/>
                </a:solidFill>
                <a:latin typeface="Arial"/>
                <a:ea typeface="文鼎中明" pitchFamily="49" charset="-120"/>
              </a:rPr>
              <a:t>LAN </a:t>
            </a:r>
            <a:r>
              <a:rPr lang="zh-TW" altLang="en-US" sz="1100" dirty="0" smtClean="0">
                <a:solidFill>
                  <a:srgbClr val="000000"/>
                </a:solidFill>
                <a:latin typeface="Arial"/>
                <a:ea typeface="文鼎中明" pitchFamily="49" charset="-120"/>
              </a:rPr>
              <a:t>連線下載「</a:t>
            </a:r>
            <a:r>
              <a:rPr lang="en-US" altLang="zh-TW"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AUToscale</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DISabl</a:t>
            </a:r>
            <a:r>
              <a:rPr lang="zh-TW" altLang="en-US" sz="1100" dirty="0" smtClean="0">
                <a:solidFill>
                  <a:srgbClr val="000000"/>
                </a:solidFill>
                <a:latin typeface="Arial"/>
                <a:ea typeface="文鼎中明" pitchFamily="49" charset="-120"/>
              </a:rPr>
              <a:t>」指令，停用自動縮放功能。下載此指令到示波器後，除非您下載「啟用」指令 </a:t>
            </a:r>
            <a:r>
              <a:rPr lang="en-US" altLang="zh-TW"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AUToscale</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ENABle</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，否則自動縮放功能會永久停用。</a:t>
            </a:r>
            <a:endParaRPr lang="zh-TW" altLang="en-US" sz="1100" dirty="0" smtClean="0">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sz="1100" b="1" dirty="0" smtClean="0">
                <a:solidFill>
                  <a:srgbClr val="000000"/>
                </a:solidFill>
                <a:latin typeface="Arial"/>
                <a:ea typeface="文鼎中明" pitchFamily="49" charset="-120"/>
              </a:rPr>
              <a:t>了解示波器觸發</a:t>
            </a:r>
          </a:p>
          <a:p>
            <a:pPr algn="just">
              <a:spcBef>
                <a:spcPts val="0"/>
              </a:spcBef>
              <a:spcAft>
                <a:spcPts val="0"/>
              </a:spcAft>
            </a:pPr>
            <a:r>
              <a:rPr lang="zh-TW" altLang="en-US" sz="1100" dirty="0" smtClean="0">
                <a:solidFill>
                  <a:srgbClr val="000000"/>
                </a:solidFill>
                <a:latin typeface="Arial"/>
                <a:ea typeface="文鼎中明" pitchFamily="49" charset="-120"/>
              </a:rPr>
              <a:t>觸發往往是最難以理解的示波器功能，但卻是示波器功能中最應該了解的一項，特別是在需要監控非常複雜的信號時。您可以將示波器的觸發想像為「同步拍照」。一個波形的圖形實際上是由許多個別且連續的數位化取樣所組成。</a:t>
            </a:r>
          </a:p>
          <a:p>
            <a:pPr algn="just">
              <a:spcBef>
                <a:spcPts val="0"/>
              </a:spcBef>
              <a:spcAft>
                <a:spcPts val="0"/>
              </a:spcAft>
            </a:pPr>
            <a:r>
              <a:rPr lang="zh-TW" altLang="en-US" sz="1100" dirty="0" smtClean="0">
                <a:solidFill>
                  <a:srgbClr val="000000"/>
                </a:solidFill>
                <a:latin typeface="Arial"/>
                <a:ea typeface="文鼎中明" pitchFamily="49" charset="-120"/>
              </a:rPr>
              <a:t>當您在監控重複的輸入信號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這是典型的情況</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時，示波器會進行重複的擷取動作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或重複拍照</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，以顯示輸入信號的「即時」圖形。這個示波器重複拍照的動作，必須同步至輸入信號上的唯一點，以便在示波器的畫面顯示上顯示穩定的波形。</a:t>
            </a:r>
          </a:p>
          <a:p>
            <a:pPr algn="just">
              <a:spcBef>
                <a:spcPts val="0"/>
              </a:spcBef>
              <a:spcAft>
                <a:spcPts val="0"/>
              </a:spcAft>
            </a:pPr>
            <a:r>
              <a:rPr lang="zh-TW" altLang="en-US" sz="1100" dirty="0" smtClean="0">
                <a:solidFill>
                  <a:srgbClr val="000000"/>
                </a:solidFill>
                <a:latin typeface="Arial"/>
                <a:ea typeface="文鼎中明" pitchFamily="49" charset="-120"/>
              </a:rPr>
              <a:t>儘管某些示波器提供各種進階的觸發模式可以選擇，但最常見的觸發類型是當輸入信號跨越特定的電壓臨界位準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不管是正向或反向</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時觸發示波器。我們稱這種情況為「邊緣觸發」。也就是說，示波器會在輸入信號從較低的電壓位準變更為較高的電壓位準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上升邊緣觸發</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，或當輸入信號從較高的電壓位準變更為較低的電壓位準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下降邊緣觸發</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時觸發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拍照</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賽馬的終點相片與示波器的觸發相當接近。若要精確記錄競賽的終點，必須將相機的快門同步至領先馬匹的鼻子從正向跨越終點線的那一個時間點。</a:t>
            </a:r>
          </a:p>
          <a:p>
            <a:pPr algn="just">
              <a:spcBef>
                <a:spcPts val="0"/>
              </a:spcBef>
              <a:spcAft>
                <a:spcPts val="0"/>
              </a:spcAft>
            </a:pPr>
            <a:endParaRPr lang="zh-TW" altLang="en-US" sz="1100" dirty="0" smtClean="0">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ts val="0"/>
              </a:spcBef>
              <a:spcAft>
                <a:spcPts val="0"/>
              </a:spcAft>
            </a:pPr>
            <a:r>
              <a:rPr lang="zh-TW" altLang="en-US" sz="1200" b="1" dirty="0" smtClean="0">
                <a:solidFill>
                  <a:srgbClr val="000000"/>
                </a:solidFill>
                <a:latin typeface="Arial"/>
                <a:ea typeface="文鼎中明" pitchFamily="49" charset="-120"/>
              </a:rPr>
              <a:t>觸發範例</a:t>
            </a:r>
          </a:p>
          <a:p>
            <a:pPr>
              <a:spcBef>
                <a:spcPts val="0"/>
              </a:spcBef>
              <a:spcAft>
                <a:spcPts val="0"/>
              </a:spcAft>
            </a:pPr>
            <a:r>
              <a:rPr lang="zh-TW" altLang="en-US" sz="1200" dirty="0" smtClean="0">
                <a:solidFill>
                  <a:srgbClr val="000000"/>
                </a:solidFill>
                <a:latin typeface="Arial"/>
                <a:ea typeface="文鼎中明" pitchFamily="49" charset="-120"/>
              </a:rPr>
              <a:t>在這張投影片裡，我們提出三種示波器觸發的範例。在左方的截圖中，示波器的觸發位準設定高於波形。在這種狀況下，輸入信號永遠不會從任何方向跨越觸發臨界位準。若使用示波器預設的「</a:t>
            </a:r>
            <a:r>
              <a:rPr lang="en-US" altLang="zh-TW" sz="1200" dirty="0" smtClean="0">
                <a:solidFill>
                  <a:srgbClr val="000000"/>
                </a:solidFill>
                <a:latin typeface="Arial"/>
                <a:ea typeface="文鼎中明" pitchFamily="49" charset="-120"/>
              </a:rPr>
              <a:t>Auto</a:t>
            </a:r>
            <a:r>
              <a:rPr lang="zh-TW" altLang="en-US" sz="1200" dirty="0" smtClean="0">
                <a:solidFill>
                  <a:srgbClr val="000000"/>
                </a:solidFill>
                <a:latin typeface="Arial"/>
                <a:ea typeface="文鼎中明" pitchFamily="49" charset="-120"/>
              </a:rPr>
              <a:t>」觸發模式，則示波器會拍攝輸入信號的非同步圖形，此時我們會觀察到不穩定的波形。這實際上就是未觸發的範例。</a:t>
            </a:r>
          </a:p>
          <a:p>
            <a:pPr>
              <a:spcBef>
                <a:spcPts val="0"/>
              </a:spcBef>
              <a:spcAft>
                <a:spcPts val="0"/>
              </a:spcAft>
            </a:pPr>
            <a:r>
              <a:rPr lang="zh-TW" altLang="en-US" sz="1200" dirty="0" smtClean="0">
                <a:solidFill>
                  <a:srgbClr val="000000"/>
                </a:solidFill>
                <a:latin typeface="Arial"/>
                <a:ea typeface="文鼎中明" pitchFamily="49" charset="-120"/>
              </a:rPr>
              <a:t>使用「</a:t>
            </a:r>
            <a:r>
              <a:rPr lang="en-US" altLang="zh-TW" sz="1200" dirty="0" smtClean="0">
                <a:solidFill>
                  <a:srgbClr val="000000"/>
                </a:solidFill>
                <a:latin typeface="Arial"/>
                <a:ea typeface="文鼎中明" pitchFamily="49" charset="-120"/>
              </a:rPr>
              <a:t>Auto</a:t>
            </a:r>
            <a:r>
              <a:rPr lang="zh-TW" altLang="en-US" sz="1200" dirty="0" smtClean="0">
                <a:solidFill>
                  <a:srgbClr val="000000"/>
                </a:solidFill>
                <a:latin typeface="Arial"/>
                <a:ea typeface="文鼎中明" pitchFamily="49" charset="-120"/>
              </a:rPr>
              <a:t>」觸發模式時，若過了指定逾時週期，仍未發生實際觸發事件，則示波器會產生「自動」非同步觸發。雖然我們的波形並非同步，且看起來並不穩定，至少我們可以觀察到以垂直方式調整波形。若我們已經使用示波器的「</a:t>
            </a:r>
            <a:r>
              <a:rPr lang="en-US" altLang="zh-TW" sz="1200" dirty="0" smtClean="0">
                <a:solidFill>
                  <a:srgbClr val="000000"/>
                </a:solidFill>
                <a:latin typeface="Arial"/>
                <a:ea typeface="文鼎中明" pitchFamily="49" charset="-120"/>
              </a:rPr>
              <a:t>Normal</a:t>
            </a:r>
            <a:r>
              <a:rPr lang="zh-TW" altLang="en-US" sz="1200" dirty="0" smtClean="0">
                <a:solidFill>
                  <a:srgbClr val="000000"/>
                </a:solidFill>
                <a:latin typeface="Arial"/>
                <a:ea typeface="文鼎中明" pitchFamily="49" charset="-120"/>
              </a:rPr>
              <a:t>」觸發模式，且觸發位準高於波形，則示波器不會擷取任何圖形，我們也無法觀察到任何穩定或不穩定的波形。</a:t>
            </a:r>
          </a:p>
          <a:p>
            <a:pPr>
              <a:spcBef>
                <a:spcPts val="0"/>
              </a:spcBef>
              <a:spcAft>
                <a:spcPts val="0"/>
              </a:spcAft>
            </a:pPr>
            <a:r>
              <a:rPr lang="zh-TW" altLang="en-US" sz="1200" dirty="0" smtClean="0">
                <a:solidFill>
                  <a:srgbClr val="000000"/>
                </a:solidFill>
                <a:latin typeface="Arial"/>
                <a:ea typeface="文鼎中明" pitchFamily="49" charset="-120"/>
              </a:rPr>
              <a:t>在中間的截圖中，設定示波器的觸發位準大約為 </a:t>
            </a:r>
            <a:r>
              <a:rPr lang="en-US" altLang="zh-TW" sz="1200" dirty="0" smtClean="0">
                <a:solidFill>
                  <a:srgbClr val="000000"/>
                </a:solidFill>
                <a:latin typeface="Arial"/>
                <a:ea typeface="文鼎中明" pitchFamily="49" charset="-120"/>
              </a:rPr>
              <a:t>50%</a:t>
            </a:r>
            <a:r>
              <a:rPr lang="zh-TW" altLang="en-US" sz="1200" dirty="0" smtClean="0">
                <a:solidFill>
                  <a:srgbClr val="000000"/>
                </a:solidFill>
                <a:latin typeface="Arial"/>
                <a:ea typeface="文鼎中明" pitchFamily="49" charset="-120"/>
              </a:rPr>
              <a:t>，於輸入信號的上升邊緣進行觸發 在這種狀況下，我們可以在畫面中央看到輸入信號的上升邊緣。這就是示波器的預設觸發位置。</a:t>
            </a:r>
          </a:p>
          <a:p>
            <a:pPr>
              <a:spcBef>
                <a:spcPts val="0"/>
              </a:spcBef>
              <a:spcAft>
                <a:spcPts val="0"/>
              </a:spcAft>
            </a:pPr>
            <a:r>
              <a:rPr lang="zh-TW" altLang="en-US" sz="1200" dirty="0" smtClean="0">
                <a:solidFill>
                  <a:srgbClr val="000000"/>
                </a:solidFill>
                <a:latin typeface="Arial"/>
                <a:ea typeface="文鼎中明" pitchFamily="49" charset="-120"/>
              </a:rPr>
              <a:t>在右側的截圖中，設定示波器的觸發位準為較接近波形正峰值之較高位準 </a:t>
            </a:r>
            <a:r>
              <a:rPr lang="en-US" altLang="zh-TW" sz="1200" dirty="0" smtClean="0">
                <a:solidFill>
                  <a:srgbClr val="000000"/>
                </a:solidFill>
                <a:latin typeface="Arial"/>
                <a:ea typeface="文鼎中明" pitchFamily="49" charset="-120"/>
              </a:rPr>
              <a:t>(+2.0 V)</a:t>
            </a:r>
            <a:r>
              <a:rPr lang="zh-TW" altLang="en-US" sz="1200" dirty="0" smtClean="0">
                <a:solidFill>
                  <a:srgbClr val="000000"/>
                </a:solidFill>
                <a:latin typeface="Arial"/>
                <a:ea typeface="文鼎中明" pitchFamily="49" charset="-120"/>
              </a:rPr>
              <a:t>，於輸入信號的下降邊緣進行觸發。現在，我們可以在畫面中央看到輸入信號的下降邊緣。而這也是觸發點。</a:t>
            </a:r>
          </a:p>
          <a:p>
            <a:pPr>
              <a:spcBef>
                <a:spcPts val="0"/>
              </a:spcBef>
              <a:spcAft>
                <a:spcPts val="0"/>
              </a:spcAft>
            </a:pPr>
            <a:r>
              <a:rPr lang="zh-TW" altLang="en-US" sz="1200" dirty="0" smtClean="0">
                <a:solidFill>
                  <a:srgbClr val="000000"/>
                </a:solidFill>
                <a:latin typeface="Arial"/>
                <a:ea typeface="文鼎中明" pitchFamily="49" charset="-120"/>
              </a:rPr>
              <a:t>儘管所有數位示波器上的預設觸發位置都在畫面中央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水平</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，您也可以調整水平延遲旋鈕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有時也稱為水平位置旋鈕</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來左右移動觸發位置。舊式技術的類比示波器僅能在畫面左側進行觸發。這表示，類比示波器僅能顯示觸發事件後出現的部份波形，這部份有時稱為「正時間資料」。不過，</a:t>
            </a:r>
            <a:r>
              <a:rPr lang="en-US" altLang="zh-TW" sz="1200" dirty="0" smtClean="0">
                <a:solidFill>
                  <a:srgbClr val="000000"/>
                </a:solidFill>
                <a:latin typeface="Arial"/>
                <a:ea typeface="文鼎中明" pitchFamily="49" charset="-120"/>
              </a:rPr>
              <a:t>DSO </a:t>
            </a:r>
            <a:r>
              <a:rPr lang="zh-TW" altLang="en-US" sz="1200" dirty="0" smtClean="0">
                <a:solidFill>
                  <a:srgbClr val="000000"/>
                </a:solidFill>
                <a:latin typeface="Arial"/>
                <a:ea typeface="文鼎中明" pitchFamily="49" charset="-120"/>
              </a:rPr>
              <a:t>可以顯示觸發事件前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負時間或觸發前資料</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與觸發事件後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正時間資料</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的部份波形。觀察觸發前資料，能協助分析可能導致特定錯誤觸發狀況的波形資料。</a:t>
            </a:r>
            <a:endParaRPr lang="zh-TW" altLang="en-US" sz="12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進階示波器觸發</a:t>
            </a:r>
          </a:p>
          <a:p>
            <a:pPr algn="just">
              <a:spcBef>
                <a:spcPts val="0"/>
              </a:spcBef>
              <a:spcAft>
                <a:spcPts val="0"/>
              </a:spcAft>
            </a:pPr>
            <a:r>
              <a:rPr lang="zh-TW" altLang="en-US" sz="1100" dirty="0" smtClean="0">
                <a:solidFill>
                  <a:srgbClr val="000000"/>
                </a:solidFill>
                <a:latin typeface="Arial"/>
                <a:ea typeface="文鼎中明" pitchFamily="49" charset="-120"/>
              </a:rPr>
              <a:t>儘管在大部分指派給您的大學部電子工程與物理實驗中，都以使用簡單上升或下降邊緣觸發為主，為了針對較複雜的信號進行同步擷取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擷取波形圖形</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，必須使用現今一些較為進階的示波器所提供更為進階的觸發模式。</a:t>
            </a:r>
          </a:p>
          <a:p>
            <a:pPr algn="just">
              <a:spcBef>
                <a:spcPts val="0"/>
              </a:spcBef>
              <a:spcAft>
                <a:spcPts val="0"/>
              </a:spcAft>
            </a:pPr>
            <a:r>
              <a:rPr lang="zh-TW" altLang="en-US" sz="1100" dirty="0" smtClean="0">
                <a:solidFill>
                  <a:srgbClr val="000000"/>
                </a:solidFill>
                <a:latin typeface="Arial"/>
                <a:ea typeface="文鼎中明" pitchFamily="49" charset="-120"/>
              </a:rPr>
              <a:t>在這個特殊範例中，我們提出複雜的 </a:t>
            </a:r>
            <a:r>
              <a:rPr lang="en-US" altLang="zh-TW" sz="1100" dirty="0" smtClean="0">
                <a:solidFill>
                  <a:srgbClr val="000000"/>
                </a:solidFill>
                <a:latin typeface="Arial"/>
                <a:ea typeface="文鼎中明" pitchFamily="49" charset="-120"/>
              </a:rPr>
              <a:t>I</a:t>
            </a:r>
            <a:r>
              <a:rPr lang="en-US" altLang="zh-TW" sz="1100" baseline="30000" dirty="0" smtClean="0">
                <a:solidFill>
                  <a:srgbClr val="000000"/>
                </a:solidFill>
                <a:latin typeface="Arial"/>
                <a:ea typeface="文鼎中明" pitchFamily="49" charset="-120"/>
              </a:rPr>
              <a:t>2</a:t>
            </a:r>
            <a:r>
              <a:rPr lang="en-US" altLang="zh-TW" sz="1100" dirty="0" smtClean="0">
                <a:solidFill>
                  <a:srgbClr val="000000"/>
                </a:solidFill>
                <a:latin typeface="Arial"/>
                <a:ea typeface="文鼎中明" pitchFamily="49" charset="-120"/>
              </a:rPr>
              <a:t>C </a:t>
            </a:r>
            <a:r>
              <a:rPr lang="zh-TW" altLang="en-US" sz="1100" dirty="0" smtClean="0">
                <a:solidFill>
                  <a:srgbClr val="000000"/>
                </a:solidFill>
                <a:latin typeface="Arial"/>
                <a:ea typeface="文鼎中明" pitchFamily="49" charset="-120"/>
              </a:rPr>
              <a:t>序列匯流排時鐘與資料信號。若出現在唯一序列匯流排上進行觸發的狀況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如寫入作業至特定位址</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，就需要 </a:t>
            </a:r>
            <a:r>
              <a:rPr lang="en-US" altLang="zh-TW" sz="1100" dirty="0" smtClean="0">
                <a:solidFill>
                  <a:srgbClr val="000000"/>
                </a:solidFill>
                <a:latin typeface="Arial"/>
                <a:ea typeface="文鼎中明" pitchFamily="49" charset="-120"/>
              </a:rPr>
              <a:t>I</a:t>
            </a:r>
            <a:r>
              <a:rPr lang="en-US" altLang="zh-TW" sz="1100" baseline="30000" dirty="0" smtClean="0">
                <a:solidFill>
                  <a:srgbClr val="000000"/>
                </a:solidFill>
                <a:latin typeface="Arial"/>
                <a:ea typeface="文鼎中明" pitchFamily="49" charset="-120"/>
              </a:rPr>
              <a:t>2</a:t>
            </a:r>
            <a:r>
              <a:rPr lang="en-US" altLang="zh-TW" sz="1100" dirty="0" smtClean="0">
                <a:solidFill>
                  <a:srgbClr val="000000"/>
                </a:solidFill>
                <a:latin typeface="Arial"/>
                <a:ea typeface="文鼎中明" pitchFamily="49" charset="-120"/>
              </a:rPr>
              <a:t>C </a:t>
            </a:r>
            <a:r>
              <a:rPr lang="zh-TW" altLang="en-US" sz="1100" dirty="0" smtClean="0">
                <a:solidFill>
                  <a:srgbClr val="000000"/>
                </a:solidFill>
                <a:latin typeface="Arial"/>
                <a:ea typeface="文鼎中明" pitchFamily="49" charset="-120"/>
              </a:rPr>
              <a:t>觸發。簡易邊緣觸發僅能在隨機邊緣交叉上進行觸發。</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spcBef>
                <a:spcPts val="0"/>
              </a:spcBef>
              <a:spcAft>
                <a:spcPts val="0"/>
              </a:spcAft>
            </a:pPr>
            <a:r>
              <a:rPr lang="zh-TW" altLang="en-US" sz="1100" b="1" dirty="0" smtClean="0">
                <a:solidFill>
                  <a:srgbClr val="000000"/>
                </a:solidFill>
                <a:latin typeface="Arial"/>
                <a:ea typeface="文鼎中明" pitchFamily="49" charset="-120"/>
              </a:rPr>
              <a:t>示波器的操作原理</a:t>
            </a:r>
          </a:p>
          <a:p>
            <a:pPr algn="just">
              <a:spcBef>
                <a:spcPts val="0"/>
              </a:spcBef>
              <a:spcAft>
                <a:spcPts val="0"/>
              </a:spcAft>
            </a:pPr>
            <a:r>
              <a:rPr lang="zh-TW" altLang="en-US" sz="1100" dirty="0" smtClean="0">
                <a:solidFill>
                  <a:srgbClr val="000000"/>
                </a:solidFill>
                <a:latin typeface="Arial"/>
                <a:ea typeface="文鼎中明" pitchFamily="49" charset="-120"/>
              </a:rPr>
              <a:t>在所有數位儲存示波器 </a:t>
            </a:r>
            <a:r>
              <a:rPr lang="en-US" altLang="zh-TW" sz="1100" dirty="0" smtClean="0">
                <a:solidFill>
                  <a:srgbClr val="000000"/>
                </a:solidFill>
                <a:latin typeface="Arial"/>
                <a:ea typeface="文鼎中明" pitchFamily="49" charset="-120"/>
              </a:rPr>
              <a:t>(DSO) </a:t>
            </a:r>
            <a:r>
              <a:rPr lang="zh-TW" altLang="en-US" sz="1100" dirty="0" smtClean="0">
                <a:solidFill>
                  <a:srgbClr val="000000"/>
                </a:solidFill>
                <a:latin typeface="Arial"/>
                <a:ea typeface="文鼎中明" pitchFamily="49" charset="-120"/>
              </a:rPr>
              <a:t>的內部，都有示波器的類比</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數位轉換器 </a:t>
            </a:r>
            <a:r>
              <a:rPr lang="en-US" altLang="zh-TW" sz="1100" dirty="0" smtClean="0">
                <a:solidFill>
                  <a:srgbClr val="000000"/>
                </a:solidFill>
                <a:latin typeface="Arial"/>
                <a:ea typeface="文鼎中明" pitchFamily="49" charset="-120"/>
              </a:rPr>
              <a:t>(ADC) </a:t>
            </a:r>
            <a:r>
              <a:rPr lang="zh-TW" altLang="en-US" sz="1100" dirty="0" smtClean="0">
                <a:solidFill>
                  <a:srgbClr val="000000"/>
                </a:solidFill>
                <a:latin typeface="Arial"/>
                <a:ea typeface="文鼎中明" pitchFamily="49" charset="-120"/>
              </a:rPr>
              <a:t>與擷取記憶體。這是示波器用來擷取波形圖形的基本元件。</a:t>
            </a:r>
            <a:r>
              <a:rPr lang="en-US" altLang="zh-TW" sz="1100" dirty="0" smtClean="0">
                <a:solidFill>
                  <a:srgbClr val="000000"/>
                </a:solidFill>
                <a:latin typeface="Arial"/>
                <a:ea typeface="文鼎中明" pitchFamily="49" charset="-120"/>
              </a:rPr>
              <a:t>ADC </a:t>
            </a:r>
            <a:r>
              <a:rPr lang="zh-TW" altLang="en-US" sz="1100" dirty="0" smtClean="0">
                <a:solidFill>
                  <a:srgbClr val="000000"/>
                </a:solidFill>
                <a:latin typeface="Arial"/>
                <a:ea typeface="文鼎中明" pitchFamily="49" charset="-120"/>
              </a:rPr>
              <a:t>會擷取類比輸入信號，然後在特定點即時將類比電壓值轉換成數位二進位值。在現今大部分的 </a:t>
            </a:r>
            <a:r>
              <a:rPr lang="en-US" altLang="zh-TW" sz="1100" dirty="0" smtClean="0">
                <a:solidFill>
                  <a:srgbClr val="000000"/>
                </a:solidFill>
                <a:latin typeface="Arial"/>
                <a:ea typeface="文鼎中明" pitchFamily="49" charset="-120"/>
              </a:rPr>
              <a:t>DSO </a:t>
            </a:r>
            <a:r>
              <a:rPr lang="zh-TW" altLang="en-US" sz="1100" dirty="0" smtClean="0">
                <a:solidFill>
                  <a:srgbClr val="000000"/>
                </a:solidFill>
                <a:latin typeface="Arial"/>
                <a:ea typeface="文鼎中明" pitchFamily="49" charset="-120"/>
              </a:rPr>
              <a:t>中，通常都具備 </a:t>
            </a:r>
            <a:r>
              <a:rPr lang="en-US" altLang="zh-TW" sz="1100" dirty="0" smtClean="0">
                <a:solidFill>
                  <a:srgbClr val="000000"/>
                </a:solidFill>
                <a:latin typeface="Arial"/>
                <a:ea typeface="文鼎中明" pitchFamily="49" charset="-120"/>
              </a:rPr>
              <a:t>8 </a:t>
            </a:r>
            <a:r>
              <a:rPr lang="zh-TW" altLang="en-US" sz="1100" dirty="0" smtClean="0">
                <a:solidFill>
                  <a:srgbClr val="000000"/>
                </a:solidFill>
                <a:latin typeface="Arial"/>
                <a:ea typeface="文鼎中明" pitchFamily="49" charset="-120"/>
              </a:rPr>
              <a:t>位元垂直解析度。也就是說，典型的 </a:t>
            </a:r>
            <a:r>
              <a:rPr lang="en-US" altLang="zh-TW" sz="1100" dirty="0" smtClean="0">
                <a:solidFill>
                  <a:srgbClr val="000000"/>
                </a:solidFill>
                <a:latin typeface="Arial"/>
                <a:ea typeface="文鼎中明" pitchFamily="49" charset="-120"/>
              </a:rPr>
              <a:t>DSO </a:t>
            </a:r>
            <a:r>
              <a:rPr lang="zh-TW" altLang="en-US" sz="1100" dirty="0" smtClean="0">
                <a:solidFill>
                  <a:srgbClr val="000000"/>
                </a:solidFill>
                <a:latin typeface="Arial"/>
                <a:ea typeface="文鼎中明" pitchFamily="49" charset="-120"/>
              </a:rPr>
              <a:t>可以分辨 </a:t>
            </a:r>
            <a:r>
              <a:rPr lang="en-US" altLang="zh-TW" sz="1100" dirty="0" smtClean="0">
                <a:solidFill>
                  <a:srgbClr val="000000"/>
                </a:solidFill>
                <a:latin typeface="Arial"/>
                <a:ea typeface="文鼎中明" pitchFamily="49" charset="-120"/>
              </a:rPr>
              <a:t>256 </a:t>
            </a:r>
            <a:r>
              <a:rPr lang="zh-TW" altLang="en-US" sz="1100" dirty="0" smtClean="0">
                <a:solidFill>
                  <a:srgbClr val="000000"/>
                </a:solidFill>
                <a:latin typeface="Arial"/>
                <a:ea typeface="文鼎中明" pitchFamily="49" charset="-120"/>
              </a:rPr>
              <a:t>位元中 </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部份輸入信號的電壓值。</a:t>
            </a:r>
          </a:p>
          <a:p>
            <a:pPr algn="just">
              <a:spcBef>
                <a:spcPts val="0"/>
              </a:spcBef>
              <a:spcAft>
                <a:spcPts val="0"/>
              </a:spcAft>
            </a:pPr>
            <a:r>
              <a:rPr lang="zh-TW" altLang="en-US" sz="1100" dirty="0" smtClean="0">
                <a:solidFill>
                  <a:srgbClr val="000000"/>
                </a:solidFill>
                <a:latin typeface="Arial"/>
                <a:ea typeface="文鼎中明" pitchFamily="49" charset="-120"/>
              </a:rPr>
              <a:t>「衰減器」</a:t>
            </a:r>
            <a:r>
              <a:rPr lang="en-US" altLang="zh-TW" sz="1100" dirty="0" smtClean="0">
                <a:solidFill>
                  <a:srgbClr val="000000"/>
                </a:solidFill>
                <a:latin typeface="Arial"/>
                <a:ea typeface="文鼎中明" pitchFamily="49" charset="-120"/>
              </a:rPr>
              <a:t>(Attenuator)</a:t>
            </a:r>
            <a:r>
              <a:rPr lang="zh-TW" altLang="en-US" sz="1100" dirty="0" smtClean="0">
                <a:solidFill>
                  <a:srgbClr val="000000"/>
                </a:solidFill>
                <a:latin typeface="Arial"/>
                <a:ea typeface="文鼎中明" pitchFamily="49" charset="-120"/>
              </a:rPr>
              <a:t>、「直流偏移」</a:t>
            </a:r>
            <a:r>
              <a:rPr lang="en-US" altLang="zh-TW" sz="1100" dirty="0" smtClean="0">
                <a:solidFill>
                  <a:srgbClr val="000000"/>
                </a:solidFill>
                <a:latin typeface="Arial"/>
                <a:ea typeface="文鼎中明" pitchFamily="49" charset="-120"/>
              </a:rPr>
              <a:t>(DC Offset) </a:t>
            </a:r>
            <a:r>
              <a:rPr lang="zh-TW" altLang="en-US" sz="1100" dirty="0" smtClean="0">
                <a:solidFill>
                  <a:srgbClr val="000000"/>
                </a:solidFill>
                <a:latin typeface="Arial"/>
                <a:ea typeface="文鼎中明" pitchFamily="49" charset="-120"/>
              </a:rPr>
              <a:t>與「放大器」</a:t>
            </a:r>
            <a:r>
              <a:rPr lang="en-US" altLang="zh-TW" sz="1100" dirty="0" smtClean="0">
                <a:solidFill>
                  <a:srgbClr val="000000"/>
                </a:solidFill>
                <a:latin typeface="Arial"/>
                <a:ea typeface="文鼎中明" pitchFamily="49" charset="-120"/>
              </a:rPr>
              <a:t>(Amplifier) </a:t>
            </a:r>
            <a:r>
              <a:rPr lang="zh-TW" altLang="en-US" sz="1100" dirty="0" smtClean="0">
                <a:solidFill>
                  <a:srgbClr val="000000"/>
                </a:solidFill>
                <a:latin typeface="Arial"/>
                <a:ea typeface="文鼎中明" pitchFamily="49" charset="-120"/>
              </a:rPr>
              <a:t>方塊會針對輸入信號執行預先調整，以便將輸入信號調整至 </a:t>
            </a:r>
            <a:r>
              <a:rPr lang="en-US" altLang="zh-TW" sz="1100" dirty="0" smtClean="0">
                <a:solidFill>
                  <a:srgbClr val="000000"/>
                </a:solidFill>
                <a:latin typeface="Arial"/>
                <a:ea typeface="文鼎中明" pitchFamily="49" charset="-120"/>
              </a:rPr>
              <a:t>ADC </a:t>
            </a:r>
            <a:r>
              <a:rPr lang="zh-TW" altLang="en-US" sz="1100" dirty="0" smtClean="0">
                <a:solidFill>
                  <a:srgbClr val="000000"/>
                </a:solidFill>
                <a:latin typeface="Arial"/>
                <a:ea typeface="文鼎中明" pitchFamily="49" charset="-120"/>
              </a:rPr>
              <a:t>的固定動態範圍內。在您調整 </a:t>
            </a:r>
            <a:r>
              <a:rPr lang="en-US" altLang="zh-TW" sz="1100" dirty="0" smtClean="0">
                <a:solidFill>
                  <a:srgbClr val="000000"/>
                </a:solidFill>
                <a:latin typeface="Arial"/>
                <a:ea typeface="文鼎中明" pitchFamily="49" charset="-120"/>
              </a:rPr>
              <a:t>V/div </a:t>
            </a:r>
            <a:r>
              <a:rPr lang="zh-TW" altLang="en-US" sz="1100" dirty="0" smtClean="0">
                <a:solidFill>
                  <a:srgbClr val="000000"/>
                </a:solidFill>
                <a:latin typeface="Arial"/>
                <a:ea typeface="文鼎中明" pitchFamily="49" charset="-120"/>
              </a:rPr>
              <a:t>旋鈕時，會設定衰減器方塊中的特定分壓器網路，如此方有可能減少輸入信號的幅度，同時能設定放大器的增益。而當您調整垂直位置旋鈕時，會變更直流偏移。這也會將具備特定直流偏移量的輸入信號調整至 </a:t>
            </a:r>
            <a:r>
              <a:rPr lang="en-US" altLang="zh-TW" sz="1100" dirty="0" smtClean="0">
                <a:solidFill>
                  <a:srgbClr val="000000"/>
                </a:solidFill>
                <a:latin typeface="Arial"/>
                <a:ea typeface="文鼎中明" pitchFamily="49" charset="-120"/>
              </a:rPr>
              <a:t>ADC </a:t>
            </a:r>
            <a:r>
              <a:rPr lang="zh-TW" altLang="en-US" sz="1100" dirty="0" smtClean="0">
                <a:solidFill>
                  <a:srgbClr val="000000"/>
                </a:solidFill>
                <a:latin typeface="Arial"/>
                <a:ea typeface="文鼎中明" pitchFamily="49" charset="-120"/>
              </a:rPr>
              <a:t>的固定動態範圍內。</a:t>
            </a:r>
          </a:p>
          <a:p>
            <a:pPr algn="just">
              <a:spcBef>
                <a:spcPts val="0"/>
              </a:spcBef>
              <a:spcAft>
                <a:spcPts val="0"/>
              </a:spcAft>
            </a:pPr>
            <a:r>
              <a:rPr lang="zh-TW" altLang="en-US" sz="1100" dirty="0" smtClean="0">
                <a:solidFill>
                  <a:srgbClr val="000000"/>
                </a:solidFill>
                <a:latin typeface="Arial"/>
                <a:ea typeface="文鼎中明" pitchFamily="49" charset="-120"/>
              </a:rPr>
              <a:t>觸發 </a:t>
            </a:r>
            <a:r>
              <a:rPr lang="en-US" altLang="zh-TW" sz="1100" dirty="0" smtClean="0">
                <a:solidFill>
                  <a:srgbClr val="000000"/>
                </a:solidFill>
                <a:latin typeface="Arial"/>
                <a:ea typeface="文鼎中明" pitchFamily="49" charset="-120"/>
              </a:rPr>
              <a:t>(trigger) </a:t>
            </a:r>
            <a:r>
              <a:rPr lang="zh-TW" altLang="en-US" sz="1100" dirty="0" smtClean="0">
                <a:solidFill>
                  <a:srgbClr val="000000"/>
                </a:solidFill>
                <a:latin typeface="Arial"/>
                <a:ea typeface="文鼎中明" pitchFamily="49" charset="-120"/>
              </a:rPr>
              <a:t>與時基 </a:t>
            </a:r>
            <a:r>
              <a:rPr lang="en-US" altLang="zh-TW"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timebase</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方塊則會控制 </a:t>
            </a:r>
            <a:r>
              <a:rPr lang="en-US" altLang="zh-TW" sz="1100" dirty="0" smtClean="0">
                <a:solidFill>
                  <a:srgbClr val="000000"/>
                </a:solidFill>
                <a:latin typeface="Arial"/>
                <a:ea typeface="文鼎中明" pitchFamily="49" charset="-120"/>
              </a:rPr>
              <a:t>ADC </a:t>
            </a:r>
            <a:r>
              <a:rPr lang="zh-TW" altLang="en-US" sz="1100" dirty="0" smtClean="0">
                <a:solidFill>
                  <a:srgbClr val="000000"/>
                </a:solidFill>
                <a:latin typeface="Arial"/>
                <a:ea typeface="文鼎中明" pitchFamily="49" charset="-120"/>
              </a:rPr>
              <a:t>取樣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擷取圖形</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的時機與頻率。觸發信號會實際告知時基方塊何時停止擷取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圖形</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。例如，若示波器的記憶體深度為 </a:t>
            </a:r>
            <a:r>
              <a:rPr lang="en-US" altLang="zh-TW" sz="1100" dirty="0" smtClean="0">
                <a:solidFill>
                  <a:srgbClr val="000000"/>
                </a:solidFill>
                <a:latin typeface="Arial"/>
                <a:ea typeface="文鼎中明" pitchFamily="49" charset="-120"/>
              </a:rPr>
              <a:t>1000 </a:t>
            </a:r>
            <a:r>
              <a:rPr lang="zh-TW" altLang="en-US" sz="1100" dirty="0" smtClean="0">
                <a:solidFill>
                  <a:srgbClr val="000000"/>
                </a:solidFill>
                <a:latin typeface="Arial"/>
                <a:ea typeface="文鼎中明" pitchFamily="49" charset="-120"/>
              </a:rPr>
              <a:t>點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或每次擷取的樣本數</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，且已經設定示波器於畫面中央進行觸發，則時基方塊會讓 </a:t>
            </a:r>
            <a:r>
              <a:rPr lang="en-US" altLang="zh-TW" sz="1100" dirty="0" smtClean="0">
                <a:solidFill>
                  <a:srgbClr val="000000"/>
                </a:solidFill>
                <a:latin typeface="Arial"/>
                <a:ea typeface="文鼎中明" pitchFamily="49" charset="-120"/>
              </a:rPr>
              <a:t>ADC/</a:t>
            </a:r>
            <a:r>
              <a:rPr lang="zh-TW" altLang="en-US" sz="1100" dirty="0" smtClean="0">
                <a:solidFill>
                  <a:srgbClr val="000000"/>
                </a:solidFill>
                <a:latin typeface="Arial"/>
                <a:ea typeface="文鼎中明" pitchFamily="49" charset="-120"/>
              </a:rPr>
              <a:t>記憶體方塊持續取樣輸入或順序，填滿至少一半的記憶體。觸發事件發生後，時基方塊就會允許 </a:t>
            </a:r>
            <a:r>
              <a:rPr lang="en-US" altLang="zh-TW" sz="1100" dirty="0" smtClean="0">
                <a:solidFill>
                  <a:srgbClr val="000000"/>
                </a:solidFill>
                <a:latin typeface="Arial"/>
                <a:ea typeface="文鼎中明" pitchFamily="49" charset="-120"/>
              </a:rPr>
              <a:t>ADC/</a:t>
            </a:r>
            <a:r>
              <a:rPr lang="zh-TW" altLang="en-US" sz="1100" dirty="0" smtClean="0">
                <a:solidFill>
                  <a:srgbClr val="000000"/>
                </a:solidFill>
                <a:latin typeface="Arial"/>
                <a:ea typeface="文鼎中明" pitchFamily="49" charset="-120"/>
              </a:rPr>
              <a:t>記憶體方塊在取樣停止前擷取 </a:t>
            </a:r>
            <a:r>
              <a:rPr lang="en-US" altLang="zh-TW" sz="1100" dirty="0" smtClean="0">
                <a:solidFill>
                  <a:srgbClr val="000000"/>
                </a:solidFill>
                <a:latin typeface="Arial"/>
                <a:ea typeface="文鼎中明" pitchFamily="49" charset="-120"/>
              </a:rPr>
              <a:t>500 </a:t>
            </a:r>
            <a:r>
              <a:rPr lang="zh-TW" altLang="en-US" sz="1100" dirty="0" smtClean="0">
                <a:solidFill>
                  <a:srgbClr val="000000"/>
                </a:solidFill>
                <a:latin typeface="Arial"/>
                <a:ea typeface="文鼎中明" pitchFamily="49" charset="-120"/>
              </a:rPr>
              <a:t>個額外取樣。在這種狀況中，擷取記憶體裡最初 </a:t>
            </a:r>
            <a:r>
              <a:rPr lang="en-US" altLang="zh-TW" sz="1100" dirty="0" smtClean="0">
                <a:solidFill>
                  <a:srgbClr val="000000"/>
                </a:solidFill>
                <a:latin typeface="Arial"/>
                <a:ea typeface="文鼎中明" pitchFamily="49" charset="-120"/>
              </a:rPr>
              <a:t>500 </a:t>
            </a:r>
            <a:r>
              <a:rPr lang="zh-TW" altLang="en-US" sz="1100" dirty="0" smtClean="0">
                <a:solidFill>
                  <a:srgbClr val="000000"/>
                </a:solidFill>
                <a:latin typeface="Arial"/>
                <a:ea typeface="文鼎中明" pitchFamily="49" charset="-120"/>
              </a:rPr>
              <a:t>個樣本代表觸發事件前的波形資料，而最後 </a:t>
            </a:r>
            <a:r>
              <a:rPr lang="en-US" altLang="zh-TW" sz="1100" dirty="0" smtClean="0">
                <a:solidFill>
                  <a:srgbClr val="000000"/>
                </a:solidFill>
                <a:latin typeface="Arial"/>
                <a:ea typeface="文鼎中明" pitchFamily="49" charset="-120"/>
              </a:rPr>
              <a:t>500 </a:t>
            </a:r>
            <a:r>
              <a:rPr lang="zh-TW" altLang="en-US" sz="1100" dirty="0" smtClean="0">
                <a:solidFill>
                  <a:srgbClr val="000000"/>
                </a:solidFill>
                <a:latin typeface="Arial"/>
                <a:ea typeface="文鼎中明" pitchFamily="49" charset="-120"/>
              </a:rPr>
              <a:t>個樣本則代表觸發事件後的波形資料。</a:t>
            </a:r>
          </a:p>
          <a:p>
            <a:pPr algn="just">
              <a:spcBef>
                <a:spcPts val="0"/>
              </a:spcBef>
              <a:spcAft>
                <a:spcPts val="0"/>
              </a:spcAft>
            </a:pPr>
            <a:r>
              <a:rPr lang="zh-TW" altLang="en-US" sz="1100" dirty="0" smtClean="0">
                <a:solidFill>
                  <a:srgbClr val="000000"/>
                </a:solidFill>
                <a:latin typeface="Arial"/>
                <a:ea typeface="文鼎中明" pitchFamily="49" charset="-120"/>
              </a:rPr>
              <a:t>擷取週期完成後，就必須處理在擷取記憶體中儲存的樣本，以便顯示出來。舊式 </a:t>
            </a:r>
            <a:r>
              <a:rPr lang="en-US" altLang="zh-TW" sz="1100" dirty="0" smtClean="0">
                <a:solidFill>
                  <a:srgbClr val="000000"/>
                </a:solidFill>
                <a:latin typeface="Arial"/>
                <a:ea typeface="文鼎中明" pitchFamily="49" charset="-120"/>
              </a:rPr>
              <a:t>DSO </a:t>
            </a:r>
            <a:r>
              <a:rPr lang="zh-TW" altLang="en-US" sz="1100" dirty="0" smtClean="0">
                <a:solidFill>
                  <a:srgbClr val="000000"/>
                </a:solidFill>
                <a:latin typeface="Arial"/>
                <a:ea typeface="文鼎中明" pitchFamily="49" charset="-120"/>
              </a:rPr>
              <a:t>僅使用示波器的 </a:t>
            </a:r>
            <a:r>
              <a:rPr lang="en-US" altLang="zh-TW" sz="1100" dirty="0" smtClean="0">
                <a:solidFill>
                  <a:srgbClr val="000000"/>
                </a:solidFill>
                <a:latin typeface="Arial"/>
                <a:ea typeface="文鼎中明" pitchFamily="49" charset="-120"/>
              </a:rPr>
              <a:t>CPU </a:t>
            </a:r>
            <a:r>
              <a:rPr lang="zh-TW" altLang="en-US" sz="1100" dirty="0" smtClean="0">
                <a:solidFill>
                  <a:srgbClr val="000000"/>
                </a:solidFill>
                <a:latin typeface="Arial"/>
                <a:ea typeface="文鼎中明" pitchFamily="49" charset="-120"/>
              </a:rPr>
              <a:t>系統讀取擷取記憶體中的資料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一次讀取一筆樣本</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，處理資料，然後將樣本資料重新儲存至顯示記憶體中。這個程序相當浪費時間，導致波形更新的速率相當緩慢，特別是在處理深度記憶體記錄時更慢。現在，許多新式 </a:t>
            </a:r>
            <a:r>
              <a:rPr lang="en-US" altLang="zh-TW" sz="1100" dirty="0" smtClean="0">
                <a:solidFill>
                  <a:srgbClr val="000000"/>
                </a:solidFill>
                <a:latin typeface="Arial"/>
                <a:ea typeface="文鼎中明" pitchFamily="49" charset="-120"/>
              </a:rPr>
              <a:t>DSO </a:t>
            </a:r>
            <a:r>
              <a:rPr lang="zh-TW" altLang="en-US" sz="1100" dirty="0" smtClean="0">
                <a:solidFill>
                  <a:srgbClr val="000000"/>
                </a:solidFill>
                <a:latin typeface="Arial"/>
                <a:ea typeface="文鼎中明" pitchFamily="49" charset="-120"/>
              </a:rPr>
              <a:t>都使用專用自訂 </a:t>
            </a:r>
            <a:r>
              <a:rPr lang="en-US" altLang="zh-TW" sz="1100" dirty="0" smtClean="0">
                <a:solidFill>
                  <a:srgbClr val="000000"/>
                </a:solidFill>
                <a:latin typeface="Arial"/>
                <a:ea typeface="文鼎中明" pitchFamily="49" charset="-120"/>
              </a:rPr>
              <a:t>DSP</a:t>
            </a:r>
            <a:r>
              <a:rPr lang="zh-TW" altLang="en-US" sz="1100" dirty="0" smtClean="0">
                <a:solidFill>
                  <a:srgbClr val="000000"/>
                </a:solidFill>
                <a:latin typeface="Arial"/>
                <a:ea typeface="文鼎中明" pitchFamily="49" charset="-120"/>
              </a:rPr>
              <a:t> 來快速處理</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以數位方式過濾資料，然後以最有效率的管線傳輸方式將波形資料傳輸至顯示記憶體，如此就能改善效能以及波形更新速率。</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示波器效能規格</a:t>
            </a:r>
          </a:p>
          <a:p>
            <a:pPr algn="just">
              <a:spcBef>
                <a:spcPts val="0"/>
              </a:spcBef>
              <a:spcAft>
                <a:spcPts val="0"/>
              </a:spcAft>
            </a:pPr>
            <a:r>
              <a:rPr lang="zh-TW" altLang="en-US" sz="1100" dirty="0" smtClean="0">
                <a:solidFill>
                  <a:srgbClr val="000000"/>
                </a:solidFill>
                <a:latin typeface="Arial"/>
                <a:ea typeface="文鼎中明" pitchFamily="49" charset="-120"/>
              </a:rPr>
              <a:t>示波器具備許多不同的規格，不過，示波器最重要的規格是頻寬。示波器可擷取的最高輸入頻率與測量的精準度，都需視示波器的頻寬規格而定。不過，示波器無法精準測量頻率與頻寬頻率相同的信號。</a:t>
            </a:r>
          </a:p>
          <a:p>
            <a:pPr algn="just">
              <a:spcBef>
                <a:spcPts val="0"/>
              </a:spcBef>
              <a:spcAft>
                <a:spcPts val="0"/>
              </a:spcAft>
            </a:pPr>
            <a:r>
              <a:rPr lang="zh-TW" altLang="en-US" sz="1100" dirty="0" smtClean="0">
                <a:solidFill>
                  <a:srgbClr val="000000"/>
                </a:solidFill>
                <a:latin typeface="Arial"/>
                <a:ea typeface="文鼎中明" pitchFamily="49" charset="-120"/>
              </a:rPr>
              <a:t>所有示波器顯示低通過頻率，這種狀況一般稱之為高斯回應 </a:t>
            </a:r>
            <a:r>
              <a:rPr lang="en-US" altLang="zh-TW" sz="1100" dirty="0" smtClean="0">
                <a:solidFill>
                  <a:srgbClr val="000000"/>
                </a:solidFill>
                <a:latin typeface="Arial"/>
                <a:ea typeface="文鼎中明" pitchFamily="49" charset="-120"/>
              </a:rPr>
              <a:t>(Gaussian Response)</a:t>
            </a:r>
            <a:r>
              <a:rPr lang="zh-TW" altLang="en-US" sz="1100" dirty="0" smtClean="0">
                <a:solidFill>
                  <a:srgbClr val="000000"/>
                </a:solidFill>
                <a:latin typeface="Arial"/>
                <a:ea typeface="文鼎中明" pitchFamily="49" charset="-120"/>
              </a:rPr>
              <a:t>。高斯回應頻率相當接近單埠低通濾波器。在某些您的電子工程課堂上，您可能發現與此類似的圖示回應，也知道此一狀況稱為「波德圖」</a:t>
            </a:r>
            <a:r>
              <a:rPr lang="en-US" altLang="zh-TW" sz="1100" dirty="0" smtClean="0">
                <a:solidFill>
                  <a:srgbClr val="000000"/>
                </a:solidFill>
                <a:latin typeface="Arial"/>
                <a:ea typeface="文鼎中明" pitchFamily="49" charset="-120"/>
              </a:rPr>
              <a:t>(Bode plots)</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隨著輸入信號的頻率增加，示波器也會開始衰減輸入信號，接著開始進行不準確的測量。以 </a:t>
            </a:r>
            <a:r>
              <a:rPr lang="en-US" altLang="zh-TW" sz="1100" dirty="0" smtClean="0">
                <a:solidFill>
                  <a:srgbClr val="000000"/>
                </a:solidFill>
                <a:latin typeface="Arial"/>
                <a:ea typeface="文鼎中明" pitchFamily="49" charset="-120"/>
              </a:rPr>
              <a:t>3dB</a:t>
            </a:r>
            <a:r>
              <a:rPr lang="zh-TW" altLang="en-US" sz="1100" dirty="0" smtClean="0">
                <a:solidFill>
                  <a:srgbClr val="000000"/>
                </a:solidFill>
                <a:latin typeface="Arial"/>
                <a:ea typeface="文鼎中明" pitchFamily="49" charset="-120"/>
              </a:rPr>
              <a:t> 衰減正弦波信號的頻率就是示波器的頻寬。不過，</a:t>
            </a:r>
            <a:r>
              <a:rPr lang="en-US" altLang="zh-TW" sz="1100" dirty="0" smtClean="0">
                <a:solidFill>
                  <a:srgbClr val="000000"/>
                </a:solidFill>
                <a:latin typeface="Arial"/>
                <a:ea typeface="文鼎中明" pitchFamily="49" charset="-120"/>
              </a:rPr>
              <a:t>3dB</a:t>
            </a:r>
            <a:r>
              <a:rPr lang="zh-TW" altLang="en-US" sz="1100" dirty="0" smtClean="0">
                <a:solidFill>
                  <a:srgbClr val="000000"/>
                </a:solidFill>
                <a:latin typeface="Arial"/>
                <a:ea typeface="文鼎中明" pitchFamily="49" charset="-120"/>
              </a:rPr>
              <a:t> 衰減相當於根據 </a:t>
            </a:r>
            <a:r>
              <a:rPr lang="en-US" altLang="zh-TW" sz="1100" dirty="0" smtClean="0">
                <a:solidFill>
                  <a:srgbClr val="000000"/>
                </a:solidFill>
                <a:latin typeface="Arial"/>
                <a:ea typeface="文鼎中明" pitchFamily="49" charset="-120"/>
              </a:rPr>
              <a:t>20 Log (Vo/Vi) </a:t>
            </a:r>
            <a:r>
              <a:rPr lang="zh-TW" altLang="en-US" sz="1100" dirty="0" smtClean="0">
                <a:solidFill>
                  <a:srgbClr val="000000"/>
                </a:solidFill>
                <a:latin typeface="Arial"/>
                <a:ea typeface="文鼎中明" pitchFamily="49" charset="-120"/>
              </a:rPr>
              <a:t>公式的 </a:t>
            </a:r>
            <a:r>
              <a:rPr lang="en-US" altLang="zh-TW" sz="1100" dirty="0" smtClean="0">
                <a:solidFill>
                  <a:srgbClr val="000000"/>
                </a:solidFill>
                <a:latin typeface="Arial"/>
                <a:ea typeface="文鼎中明" pitchFamily="49" charset="-120"/>
              </a:rPr>
              <a:t>30% </a:t>
            </a:r>
            <a:r>
              <a:rPr lang="zh-TW" altLang="en-US" sz="1100" dirty="0" smtClean="0">
                <a:solidFill>
                  <a:srgbClr val="000000"/>
                </a:solidFill>
                <a:latin typeface="Arial"/>
                <a:ea typeface="文鼎中明" pitchFamily="49" charset="-120"/>
              </a:rPr>
              <a:t>衰減率。</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spcBef>
                <a:spcPts val="0"/>
              </a:spcBef>
              <a:spcAft>
                <a:spcPts val="0"/>
              </a:spcAft>
            </a:pPr>
            <a:r>
              <a:rPr lang="zh-TW" altLang="en-US" sz="1100" b="1" dirty="0" smtClean="0">
                <a:solidFill>
                  <a:srgbClr val="000000"/>
                </a:solidFill>
                <a:latin typeface="Arial"/>
                <a:ea typeface="文鼎中明" pitchFamily="49" charset="-120"/>
              </a:rPr>
              <a:t>選擇正確的頻寬</a:t>
            </a:r>
          </a:p>
          <a:p>
            <a:pPr algn="just">
              <a:spcBef>
                <a:spcPts val="0"/>
              </a:spcBef>
              <a:spcAft>
                <a:spcPts val="0"/>
              </a:spcAft>
            </a:pPr>
            <a:r>
              <a:rPr lang="zh-TW" altLang="en-US" sz="1100" dirty="0" smtClean="0">
                <a:solidFill>
                  <a:srgbClr val="000000"/>
                </a:solidFill>
                <a:latin typeface="Arial"/>
                <a:ea typeface="文鼎中明" pitchFamily="49" charset="-120"/>
              </a:rPr>
              <a:t>由於輸入正弦波會以示波器頻寬頻率約 </a:t>
            </a:r>
            <a:r>
              <a:rPr lang="en-US" altLang="zh-TW" sz="1100" dirty="0" smtClean="0">
                <a:solidFill>
                  <a:srgbClr val="000000"/>
                </a:solidFill>
                <a:latin typeface="Arial"/>
                <a:ea typeface="文鼎中明" pitchFamily="49" charset="-120"/>
              </a:rPr>
              <a:t>30% (-3 dB) </a:t>
            </a:r>
            <a:r>
              <a:rPr lang="zh-TW" altLang="en-US" sz="1100" dirty="0" smtClean="0">
                <a:solidFill>
                  <a:srgbClr val="000000"/>
                </a:solidFill>
                <a:latin typeface="Arial"/>
                <a:ea typeface="文鼎中明" pitchFamily="49" charset="-120"/>
              </a:rPr>
              <a:t>進行衰減，因此絕對不要使用特定頻寬的示波器來測試相同頻率的信號。</a:t>
            </a:r>
          </a:p>
          <a:p>
            <a:pPr algn="just">
              <a:spcBef>
                <a:spcPts val="0"/>
              </a:spcBef>
              <a:spcAft>
                <a:spcPts val="0"/>
              </a:spcAft>
            </a:pPr>
            <a:r>
              <a:rPr lang="zh-TW" altLang="en-US" sz="1100" dirty="0" smtClean="0">
                <a:solidFill>
                  <a:srgbClr val="000000"/>
                </a:solidFill>
                <a:latin typeface="Arial"/>
                <a:ea typeface="文鼎中明" pitchFamily="49" charset="-120"/>
              </a:rPr>
              <a:t>針對單純的類比</a:t>
            </a:r>
            <a:r>
              <a:rPr lang="en-US" altLang="zh-TW" sz="1100" dirty="0" smtClean="0">
                <a:solidFill>
                  <a:srgbClr val="000000"/>
                </a:solidFill>
                <a:latin typeface="Arial"/>
                <a:ea typeface="文鼎中明" pitchFamily="49" charset="-120"/>
              </a:rPr>
              <a:t>/RF </a:t>
            </a:r>
            <a:r>
              <a:rPr lang="zh-TW" altLang="en-US" sz="1100" dirty="0" smtClean="0">
                <a:solidFill>
                  <a:srgbClr val="000000"/>
                </a:solidFill>
                <a:latin typeface="Arial"/>
                <a:ea typeface="文鼎中明" pitchFamily="49" charset="-120"/>
              </a:rPr>
              <a:t>量測應用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正弦波</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，建議示波器頻寬應為您要量測之最高輸入正弦波頻率的三倍。在示波器頻寬的 </a:t>
            </a:r>
            <a:r>
              <a:rPr lang="en-US" altLang="zh-TW" sz="1100" dirty="0" smtClean="0">
                <a:solidFill>
                  <a:srgbClr val="000000"/>
                </a:solidFill>
                <a:latin typeface="Arial"/>
                <a:ea typeface="文鼎中明" pitchFamily="49" charset="-120"/>
              </a:rPr>
              <a:t>1/3 </a:t>
            </a:r>
            <a:r>
              <a:rPr lang="zh-TW" altLang="en-US" sz="1100" dirty="0" smtClean="0">
                <a:solidFill>
                  <a:srgbClr val="000000"/>
                </a:solidFill>
                <a:latin typeface="Arial"/>
                <a:ea typeface="文鼎中明" pitchFamily="49" charset="-120"/>
              </a:rPr>
              <a:t>時，信號遭到衰減的比率最小。</a:t>
            </a:r>
          </a:p>
          <a:p>
            <a:pPr algn="just">
              <a:spcBef>
                <a:spcPts val="0"/>
              </a:spcBef>
              <a:spcAft>
                <a:spcPts val="0"/>
              </a:spcAft>
            </a:pPr>
            <a:r>
              <a:rPr lang="zh-TW" altLang="en-US" sz="1100" dirty="0" smtClean="0">
                <a:solidFill>
                  <a:srgbClr val="000000"/>
                </a:solidFill>
                <a:latin typeface="Arial"/>
                <a:ea typeface="文鼎中明" pitchFamily="49" charset="-120"/>
              </a:rPr>
              <a:t>針對數位應用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也是今日較常採用的應用方式</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，示波器頻寬應至少比您系統內最高時脈高五倍。若您對於電子工程課堂上所學到的還有印象，您應該記得，所有的信號，包括數位時脈信號，都是由多個正弦波組成。 若示波器頻寬至少為最高時脈的五倍，就能擷取最高五次諧波，且所遭到的衰減最小。</a:t>
            </a:r>
          </a:p>
          <a:p>
            <a:pPr algn="just">
              <a:spcBef>
                <a:spcPts val="0"/>
              </a:spcBef>
              <a:spcAft>
                <a:spcPts val="0"/>
              </a:spcAft>
            </a:pPr>
            <a:r>
              <a:rPr lang="zh-TW" altLang="en-US" sz="1100" dirty="0" smtClean="0">
                <a:solidFill>
                  <a:srgbClr val="000000"/>
                </a:solidFill>
                <a:latin typeface="Arial"/>
                <a:ea typeface="文鼎中明" pitchFamily="49" charset="-120"/>
              </a:rPr>
              <a:t>此張投影片顯示兩種不同頻寬示波器擷取相同的 </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數位時脈信號。左側的截圖顯示經由 </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頻寬示波器擷取時，</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數位時脈看起來的樣子。此信號較高的諧波已經遭到衰減到一個程度，保留的垂直部份是此時脈信號 </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正弦波</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的基本頻率分量。</a:t>
            </a:r>
          </a:p>
          <a:p>
            <a:pPr algn="just">
              <a:spcBef>
                <a:spcPts val="0"/>
              </a:spcBef>
              <a:spcAft>
                <a:spcPts val="0"/>
              </a:spcAft>
            </a:pPr>
            <a:r>
              <a:rPr lang="zh-TW" altLang="en-US" sz="1100" dirty="0" smtClean="0">
                <a:solidFill>
                  <a:srgbClr val="000000"/>
                </a:solidFill>
                <a:latin typeface="Arial"/>
                <a:ea typeface="文鼎中明" pitchFamily="49" charset="-120"/>
              </a:rPr>
              <a:t>右側的截圖則顯示經由 </a:t>
            </a:r>
            <a:r>
              <a:rPr lang="en-US" altLang="zh-TW" sz="1100" dirty="0" smtClean="0">
                <a:solidFill>
                  <a:srgbClr val="000000"/>
                </a:solidFill>
                <a:latin typeface="Arial"/>
                <a:ea typeface="文鼎中明" pitchFamily="49" charset="-120"/>
              </a:rPr>
              <a:t>500 MHz </a:t>
            </a:r>
            <a:r>
              <a:rPr lang="zh-TW" altLang="en-US" sz="1100" dirty="0" smtClean="0">
                <a:solidFill>
                  <a:srgbClr val="000000"/>
                </a:solidFill>
                <a:latin typeface="Arial"/>
                <a:ea typeface="文鼎中明" pitchFamily="49" charset="-120"/>
              </a:rPr>
              <a:t>頻寬示波器擷取時，</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數位時脈看起來的樣子。</a:t>
            </a:r>
            <a:r>
              <a:rPr lang="en-US" altLang="zh-TW" sz="1100" dirty="0" smtClean="0">
                <a:solidFill>
                  <a:srgbClr val="000000"/>
                </a:solidFill>
                <a:latin typeface="Arial"/>
                <a:ea typeface="文鼎中明" pitchFamily="49" charset="-120"/>
              </a:rPr>
              <a:t>500 MHz </a:t>
            </a:r>
            <a:r>
              <a:rPr lang="zh-TW" altLang="en-US" sz="1100" dirty="0" smtClean="0">
                <a:solidFill>
                  <a:srgbClr val="000000"/>
                </a:solidFill>
                <a:latin typeface="Arial"/>
                <a:ea typeface="文鼎中明" pitchFamily="49" charset="-120"/>
              </a:rPr>
              <a:t>頻寬示波器不僅能擷取 </a:t>
            </a:r>
            <a:r>
              <a:rPr lang="en-US" altLang="zh-TW" sz="1100" dirty="0" smtClean="0">
                <a:solidFill>
                  <a:srgbClr val="000000"/>
                </a:solidFill>
                <a:latin typeface="Arial"/>
                <a:ea typeface="文鼎中明" pitchFamily="49" charset="-120"/>
              </a:rPr>
              <a:t>100 MHz </a:t>
            </a:r>
            <a:r>
              <a:rPr lang="zh-TW" altLang="en-US" sz="1100" dirty="0" smtClean="0">
                <a:solidFill>
                  <a:srgbClr val="000000"/>
                </a:solidFill>
                <a:latin typeface="Arial"/>
                <a:ea typeface="文鼎中明" pitchFamily="49" charset="-120"/>
              </a:rPr>
              <a:t>基礎頻率分量，也能以相當精準度擷取 </a:t>
            </a:r>
            <a:r>
              <a:rPr lang="en-US" altLang="zh-TW" sz="1100" dirty="0" smtClean="0">
                <a:solidFill>
                  <a:srgbClr val="000000"/>
                </a:solidFill>
                <a:latin typeface="Arial"/>
                <a:ea typeface="文鼎中明" pitchFamily="49" charset="-120"/>
              </a:rPr>
              <a:t>3 </a:t>
            </a:r>
            <a:r>
              <a:rPr lang="zh-TW" altLang="en-US" sz="1100" dirty="0" smtClean="0">
                <a:solidFill>
                  <a:srgbClr val="000000"/>
                </a:solidFill>
                <a:latin typeface="Arial"/>
                <a:ea typeface="文鼎中明" pitchFamily="49" charset="-120"/>
              </a:rPr>
              <a:t>次與 </a:t>
            </a:r>
            <a:r>
              <a:rPr lang="en-US" altLang="zh-TW" sz="1100" dirty="0" smtClean="0">
                <a:solidFill>
                  <a:srgbClr val="000000"/>
                </a:solidFill>
                <a:latin typeface="Arial"/>
                <a:ea typeface="文鼎中明" pitchFamily="49" charset="-120"/>
              </a:rPr>
              <a:t>5 </a:t>
            </a:r>
            <a:r>
              <a:rPr lang="zh-TW" altLang="en-US" sz="1100" dirty="0" smtClean="0">
                <a:solidFill>
                  <a:srgbClr val="000000"/>
                </a:solidFill>
                <a:latin typeface="Arial"/>
                <a:ea typeface="文鼎中明" pitchFamily="49" charset="-120"/>
              </a:rPr>
              <a:t>次諧波。</a:t>
            </a:r>
          </a:p>
          <a:p>
            <a:pPr algn="just">
              <a:spcBef>
                <a:spcPts val="0"/>
              </a:spcBef>
              <a:spcAft>
                <a:spcPts val="0"/>
              </a:spcAft>
            </a:pPr>
            <a:r>
              <a:rPr lang="zh-TW" altLang="en-US" sz="1100" dirty="0" smtClean="0">
                <a:solidFill>
                  <a:srgbClr val="000000"/>
                </a:solidFill>
                <a:latin typeface="Arial"/>
                <a:ea typeface="文鼎中明" pitchFamily="49" charset="-120"/>
              </a:rPr>
              <a:t>請注意，數位應用的 </a:t>
            </a:r>
            <a:r>
              <a:rPr lang="en-US" altLang="zh-TW" sz="1100" dirty="0" smtClean="0">
                <a:solidFill>
                  <a:srgbClr val="000000"/>
                </a:solidFill>
                <a:latin typeface="Arial"/>
                <a:ea typeface="文鼎中明" pitchFamily="49" charset="-120"/>
              </a:rPr>
              <a:t>5X</a:t>
            </a:r>
            <a:r>
              <a:rPr lang="zh-TW" altLang="en-US" sz="1100" dirty="0" smtClean="0">
                <a:solidFill>
                  <a:srgbClr val="000000"/>
                </a:solidFill>
                <a:latin typeface="Arial"/>
                <a:ea typeface="文鼎中明" pitchFamily="49" charset="-120"/>
              </a:rPr>
              <a:t> 係數實際上僅為「經驗法則」上的建議。因為還有更精確的方法，無論時脈為何，都能根據高速邊緣的實際頻率來判斷最正確的頻寬。若您有興趣瞭解此一更精確的方式，請參考列在簡報末尾的應用注意事項「為您的應用評估示波器頻寬」。 </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2089"/>
              </a:spcBef>
              <a:spcAft>
                <a:spcPts val="0"/>
              </a:spcAft>
            </a:pPr>
            <a:r>
              <a:rPr lang="zh-TW" altLang="en-US" sz="1100" b="1" dirty="0" smtClean="0">
                <a:solidFill>
                  <a:srgbClr val="000000"/>
                </a:solidFill>
                <a:latin typeface="Arial"/>
                <a:ea typeface="文鼎中明" pitchFamily="49" charset="-120"/>
              </a:rPr>
              <a:t>議程</a:t>
            </a:r>
          </a:p>
          <a:p>
            <a:pPr>
              <a:spcBef>
                <a:spcPts val="0"/>
              </a:spcBef>
              <a:spcAft>
                <a:spcPts val="0"/>
              </a:spcAft>
            </a:pPr>
            <a:r>
              <a:rPr lang="zh-TW" altLang="en-US" sz="1100" dirty="0" smtClean="0">
                <a:solidFill>
                  <a:srgbClr val="000000"/>
                </a:solidFill>
                <a:latin typeface="Arial"/>
                <a:ea typeface="文鼎中明" pitchFamily="49" charset="-120"/>
              </a:rPr>
              <a:t>簡報的一開始，我們要先定義什麼是示波器。接著，我們會討論下列各項：</a:t>
            </a:r>
          </a:p>
          <a:p>
            <a:pPr>
              <a:spcBef>
                <a:spcPts val="0"/>
              </a:spcBef>
              <a:spcAft>
                <a:spcPts val="0"/>
              </a:spcAft>
            </a:pPr>
            <a:r>
              <a:rPr lang="zh-TW" altLang="en-US" sz="1100" dirty="0" smtClean="0">
                <a:solidFill>
                  <a:srgbClr val="000000"/>
                </a:solidFill>
                <a:latin typeface="Arial"/>
                <a:ea typeface="文鼎中明" pitchFamily="49" charset="-120"/>
              </a:rPr>
              <a:t>探測基礎</a:t>
            </a:r>
          </a:p>
          <a:p>
            <a:pPr>
              <a:spcBef>
                <a:spcPts val="0"/>
              </a:spcBef>
              <a:spcAft>
                <a:spcPts val="0"/>
              </a:spcAft>
            </a:pPr>
            <a:r>
              <a:rPr lang="zh-TW" altLang="en-US" sz="1100" dirty="0" smtClean="0">
                <a:solidFill>
                  <a:srgbClr val="000000"/>
                </a:solidFill>
                <a:latin typeface="Arial"/>
                <a:ea typeface="文鼎中明" pitchFamily="49" charset="-120"/>
              </a:rPr>
              <a:t>進行量測</a:t>
            </a:r>
          </a:p>
          <a:p>
            <a:pPr>
              <a:spcBef>
                <a:spcPts val="0"/>
              </a:spcBef>
              <a:spcAft>
                <a:spcPts val="0"/>
              </a:spcAft>
            </a:pPr>
            <a:r>
              <a:rPr lang="zh-TW" altLang="en-US" sz="1100" dirty="0" smtClean="0">
                <a:solidFill>
                  <a:srgbClr val="000000"/>
                </a:solidFill>
                <a:latin typeface="Arial"/>
                <a:ea typeface="文鼎中明" pitchFamily="49" charset="-120"/>
              </a:rPr>
              <a:t>縮放波形</a:t>
            </a:r>
          </a:p>
          <a:p>
            <a:pPr>
              <a:spcBef>
                <a:spcPts val="0"/>
              </a:spcBef>
              <a:spcAft>
                <a:spcPts val="0"/>
              </a:spcAft>
            </a:pPr>
            <a:r>
              <a:rPr lang="zh-TW" altLang="en-US" sz="1100" dirty="0" smtClean="0">
                <a:solidFill>
                  <a:srgbClr val="000000"/>
                </a:solidFill>
                <a:latin typeface="Arial"/>
                <a:ea typeface="文鼎中明" pitchFamily="49" charset="-120"/>
              </a:rPr>
              <a:t>了解觸發</a:t>
            </a:r>
          </a:p>
          <a:p>
            <a:pPr>
              <a:spcBef>
                <a:spcPts val="0"/>
              </a:spcBef>
              <a:spcAft>
                <a:spcPts val="0"/>
              </a:spcAft>
            </a:pPr>
            <a:r>
              <a:rPr lang="zh-TW" altLang="en-US" sz="1100" dirty="0" smtClean="0">
                <a:solidFill>
                  <a:srgbClr val="000000"/>
                </a:solidFill>
                <a:latin typeface="Arial"/>
                <a:ea typeface="文鼎中明" pitchFamily="49" charset="-120"/>
              </a:rPr>
              <a:t>操作原理和規格</a:t>
            </a:r>
          </a:p>
          <a:p>
            <a:pPr>
              <a:spcBef>
                <a:spcPts val="0"/>
              </a:spcBef>
              <a:spcAft>
                <a:spcPts val="0"/>
              </a:spcAft>
            </a:pPr>
            <a:r>
              <a:rPr lang="zh-TW" altLang="en-US" sz="1100" dirty="0" smtClean="0">
                <a:solidFill>
                  <a:srgbClr val="000000"/>
                </a:solidFill>
                <a:latin typeface="Arial"/>
                <a:ea typeface="文鼎中明" pitchFamily="49" charset="-120"/>
              </a:rPr>
              <a:t>動態探測模式和探測負載</a:t>
            </a:r>
          </a:p>
          <a:p>
            <a:pPr>
              <a:spcBef>
                <a:spcPts val="0"/>
              </a:spcBef>
              <a:spcAft>
                <a:spcPts val="0"/>
              </a:spcAft>
            </a:pPr>
            <a:r>
              <a:rPr lang="zh-TW" altLang="en-US" sz="1100" dirty="0" smtClean="0">
                <a:solidFill>
                  <a:srgbClr val="000000"/>
                </a:solidFill>
                <a:latin typeface="Arial"/>
                <a:ea typeface="文鼎中明" pitchFamily="49" charset="-120"/>
              </a:rPr>
              <a:t>使用實驗指南</a:t>
            </a:r>
          </a:p>
          <a:p>
            <a:pPr>
              <a:spcBef>
                <a:spcPts val="0"/>
              </a:spcBef>
              <a:spcAft>
                <a:spcPts val="0"/>
              </a:spcAft>
            </a:pPr>
            <a:r>
              <a:rPr lang="zh-TW" altLang="en-US" sz="1100" dirty="0" smtClean="0">
                <a:solidFill>
                  <a:srgbClr val="000000"/>
                </a:solidFill>
                <a:latin typeface="Arial"/>
                <a:ea typeface="文鼎中明" pitchFamily="49" charset="-120"/>
              </a:rPr>
              <a:t>其他技術資源</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其他重要示波器規格</a:t>
            </a:r>
          </a:p>
          <a:p>
            <a:pPr algn="just">
              <a:spcBef>
                <a:spcPts val="0"/>
              </a:spcBef>
              <a:spcAft>
                <a:spcPts val="0"/>
              </a:spcAft>
            </a:pPr>
            <a:r>
              <a:rPr lang="zh-TW" altLang="en-US" sz="1100" dirty="0" smtClean="0">
                <a:solidFill>
                  <a:srgbClr val="000000"/>
                </a:solidFill>
                <a:latin typeface="Arial"/>
                <a:ea typeface="文鼎中明" pitchFamily="49" charset="-120"/>
              </a:rPr>
              <a:t>儘管頻寬是示波器規格中最重要的一項，若您擔負起選購示波器的任務，就必須再考慮其他規格， 包括：</a:t>
            </a:r>
          </a:p>
          <a:p>
            <a:pPr algn="just">
              <a:spcBef>
                <a:spcPts val="0"/>
              </a:spcBef>
              <a:spcAft>
                <a:spcPts val="0"/>
              </a:spcAft>
            </a:pPr>
            <a:r>
              <a:rPr lang="zh-TW" altLang="en-US" sz="1100" dirty="0" smtClean="0">
                <a:solidFill>
                  <a:srgbClr val="000000"/>
                </a:solidFill>
                <a:latin typeface="Arial"/>
                <a:ea typeface="文鼎中明" pitchFamily="49" charset="-120"/>
              </a:rPr>
              <a:t>取樣率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需至少為示波器頻寬的 </a:t>
            </a:r>
            <a:r>
              <a:rPr lang="en-US" altLang="zh-TW" sz="1100" dirty="0" smtClean="0">
                <a:solidFill>
                  <a:srgbClr val="000000"/>
                </a:solidFill>
                <a:latin typeface="Arial"/>
                <a:ea typeface="文鼎中明" pitchFamily="49" charset="-120"/>
              </a:rPr>
              <a:t>4 </a:t>
            </a:r>
            <a:r>
              <a:rPr lang="zh-TW" altLang="en-US" sz="1100" dirty="0" smtClean="0">
                <a:solidFill>
                  <a:srgbClr val="000000"/>
                </a:solidFill>
                <a:latin typeface="Arial"/>
                <a:ea typeface="文鼎中明" pitchFamily="49" charset="-120"/>
              </a:rPr>
              <a:t>倍</a:t>
            </a:r>
          </a:p>
          <a:p>
            <a:pPr algn="just">
              <a:spcBef>
                <a:spcPts val="0"/>
              </a:spcBef>
              <a:spcAft>
                <a:spcPts val="0"/>
              </a:spcAft>
            </a:pPr>
            <a:r>
              <a:rPr lang="zh-TW" altLang="en-US" sz="1100" dirty="0" smtClean="0">
                <a:solidFill>
                  <a:srgbClr val="000000"/>
                </a:solidFill>
                <a:latin typeface="Arial"/>
                <a:ea typeface="文鼎中明" pitchFamily="49" charset="-120"/>
              </a:rPr>
              <a:t>記憶體深度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可決定能擷取的波形長度</a:t>
            </a:r>
          </a:p>
          <a:p>
            <a:pPr algn="just">
              <a:spcBef>
                <a:spcPts val="0"/>
              </a:spcBef>
              <a:spcAft>
                <a:spcPts val="0"/>
              </a:spcAft>
            </a:pPr>
            <a:r>
              <a:rPr lang="zh-TW" altLang="en-US" sz="1100" dirty="0" smtClean="0">
                <a:solidFill>
                  <a:srgbClr val="000000"/>
                </a:solidFill>
                <a:latin typeface="Arial"/>
                <a:ea typeface="文鼎中明" pitchFamily="49" charset="-120"/>
              </a:rPr>
              <a:t>通道數目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大部分示波器均為 </a:t>
            </a:r>
            <a:r>
              <a:rPr lang="en-US" altLang="zh-TW" sz="1100" dirty="0" smtClean="0">
                <a:solidFill>
                  <a:srgbClr val="000000"/>
                </a:solidFill>
                <a:latin typeface="Arial"/>
                <a:ea typeface="文鼎中明" pitchFamily="49" charset="-120"/>
              </a:rPr>
              <a:t>2 </a:t>
            </a:r>
            <a:r>
              <a:rPr lang="zh-TW" altLang="en-US" sz="1100" dirty="0" smtClean="0">
                <a:solidFill>
                  <a:srgbClr val="000000"/>
                </a:solidFill>
                <a:latin typeface="Arial"/>
                <a:ea typeface="文鼎中明" pitchFamily="49" charset="-120"/>
              </a:rPr>
              <a:t>通道與 </a:t>
            </a:r>
            <a:r>
              <a:rPr lang="en-US" altLang="zh-TW" sz="1100" dirty="0" smtClean="0">
                <a:solidFill>
                  <a:srgbClr val="000000"/>
                </a:solidFill>
                <a:latin typeface="Arial"/>
                <a:ea typeface="文鼎中明" pitchFamily="49" charset="-120"/>
              </a:rPr>
              <a:t>4 </a:t>
            </a:r>
            <a:r>
              <a:rPr lang="zh-TW" altLang="en-US" sz="1100" dirty="0" smtClean="0">
                <a:solidFill>
                  <a:srgbClr val="000000"/>
                </a:solidFill>
                <a:latin typeface="Arial"/>
                <a:ea typeface="文鼎中明" pitchFamily="49" charset="-120"/>
              </a:rPr>
              <a:t>通道機型。不過 </a:t>
            </a:r>
            <a:r>
              <a:rPr lang="en-US" altLang="zh-TW" sz="1100" dirty="0" smtClean="0">
                <a:solidFill>
                  <a:srgbClr val="000000"/>
                </a:solidFill>
                <a:latin typeface="Arial"/>
                <a:ea typeface="文鼎中明" pitchFamily="49" charset="-120"/>
              </a:rPr>
              <a:t>MSO</a:t>
            </a:r>
            <a:r>
              <a:rPr lang="zh-TW" altLang="en-US" sz="1100" dirty="0" smtClean="0">
                <a:solidFill>
                  <a:srgbClr val="000000"/>
                </a:solidFill>
                <a:latin typeface="Arial"/>
                <a:ea typeface="文鼎中明" pitchFamily="49" charset="-120"/>
              </a:rPr>
              <a:t> 機型則新增擷取用的額外邏輯時序通道，以便監控並測試更複雜的數位信號組。</a:t>
            </a:r>
          </a:p>
          <a:p>
            <a:pPr algn="just">
              <a:spcBef>
                <a:spcPts val="0"/>
              </a:spcBef>
              <a:spcAft>
                <a:spcPts val="0"/>
              </a:spcAft>
            </a:pPr>
            <a:r>
              <a:rPr lang="zh-TW" altLang="en-US" sz="1100" dirty="0" smtClean="0">
                <a:solidFill>
                  <a:srgbClr val="000000"/>
                </a:solidFill>
                <a:latin typeface="Arial"/>
                <a:ea typeface="文鼎中明" pitchFamily="49" charset="-120"/>
              </a:rPr>
              <a:t>波形更新率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更快的更新率，意謂能以更快速度擷取圖形，這能改善示波器擷取不常出現事件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如電磁波干擾</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的可能性。</a:t>
            </a:r>
          </a:p>
          <a:p>
            <a:pPr algn="just">
              <a:spcBef>
                <a:spcPts val="0"/>
              </a:spcBef>
              <a:spcAft>
                <a:spcPts val="0"/>
              </a:spcAft>
            </a:pPr>
            <a:r>
              <a:rPr lang="zh-TW" altLang="en-US" sz="1100" dirty="0" smtClean="0">
                <a:solidFill>
                  <a:srgbClr val="000000"/>
                </a:solidFill>
                <a:latin typeface="Arial"/>
                <a:ea typeface="文鼎中明" pitchFamily="49" charset="-120"/>
              </a:rPr>
              <a:t>顯示品質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包括顯示螢幕大小、解析度、亮度等級數目。亮度等級是示波器顯示品質的重要指標，因為好的顯示品質，才能檢視隨機出現的雜訊與抖動，並做出直覺判斷。</a:t>
            </a:r>
          </a:p>
          <a:p>
            <a:pPr algn="just">
              <a:spcBef>
                <a:spcPts val="0"/>
              </a:spcBef>
              <a:spcAft>
                <a:spcPts val="0"/>
              </a:spcAft>
            </a:pPr>
            <a:r>
              <a:rPr lang="zh-TW" altLang="en-US" sz="1100" dirty="0" smtClean="0">
                <a:solidFill>
                  <a:srgbClr val="000000"/>
                </a:solidFill>
                <a:latin typeface="Arial"/>
                <a:ea typeface="文鼎中明" pitchFamily="49" charset="-120"/>
              </a:rPr>
              <a:t>進階觸發模式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可讓示波器針對更複雜的信號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如序列匯流排信號</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進行同步化。</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重新探測 </a:t>
            </a:r>
            <a:r>
              <a:rPr lang="en-US" altLang="zh-TW" sz="1100" b="1" dirty="0" smtClean="0">
                <a:solidFill>
                  <a:srgbClr val="000000"/>
                </a:solidFill>
                <a:latin typeface="Arial"/>
                <a:ea typeface="文鼎中明" pitchFamily="49" charset="-120"/>
              </a:rPr>
              <a:t>– </a:t>
            </a:r>
            <a:r>
              <a:rPr lang="zh-TW" altLang="en-US" sz="1100" b="1" dirty="0" smtClean="0">
                <a:solidFill>
                  <a:srgbClr val="000000"/>
                </a:solidFill>
                <a:latin typeface="Arial"/>
                <a:ea typeface="文鼎中明" pitchFamily="49" charset="-120"/>
              </a:rPr>
              <a:t>動態</a:t>
            </a:r>
            <a:r>
              <a:rPr lang="en-US" altLang="zh-TW" sz="1100" b="1" dirty="0" smtClean="0">
                <a:solidFill>
                  <a:srgbClr val="000000"/>
                </a:solidFill>
                <a:latin typeface="Arial"/>
                <a:ea typeface="文鼎中明" pitchFamily="49" charset="-120"/>
              </a:rPr>
              <a:t>/AC </a:t>
            </a:r>
            <a:r>
              <a:rPr lang="zh-TW" altLang="en-US" sz="1100" b="1" dirty="0" smtClean="0">
                <a:solidFill>
                  <a:srgbClr val="000000"/>
                </a:solidFill>
                <a:latin typeface="Arial"/>
                <a:ea typeface="文鼎中明" pitchFamily="49" charset="-120"/>
              </a:rPr>
              <a:t>探測模式</a:t>
            </a:r>
          </a:p>
          <a:p>
            <a:pPr algn="just">
              <a:spcBef>
                <a:spcPts val="0"/>
              </a:spcBef>
              <a:spcAft>
                <a:spcPts val="0"/>
              </a:spcAft>
            </a:pPr>
            <a:r>
              <a:rPr lang="zh-TW" altLang="en-US" sz="1100" dirty="0" smtClean="0">
                <a:solidFill>
                  <a:srgbClr val="000000"/>
                </a:solidFill>
                <a:latin typeface="Arial"/>
                <a:ea typeface="文鼎中明" pitchFamily="49" charset="-120"/>
              </a:rPr>
              <a:t>稍早，我們討論標準 </a:t>
            </a:r>
            <a:r>
              <a:rPr lang="en-US" altLang="zh-TW" sz="1100" dirty="0" smtClean="0">
                <a:solidFill>
                  <a:srgbClr val="000000"/>
                </a:solidFill>
                <a:latin typeface="Arial"/>
                <a:ea typeface="文鼎中明" pitchFamily="49" charset="-120"/>
              </a:rPr>
              <a:t>10:1 </a:t>
            </a:r>
            <a:r>
              <a:rPr lang="zh-TW" altLang="en-US" sz="1100" dirty="0" smtClean="0">
                <a:solidFill>
                  <a:srgbClr val="000000"/>
                </a:solidFill>
                <a:latin typeface="Arial"/>
                <a:ea typeface="文鼎中明" pitchFamily="49" charset="-120"/>
              </a:rPr>
              <a:t>被動探頭的靜態</a:t>
            </a:r>
            <a:r>
              <a:rPr lang="en-US" altLang="zh-TW" sz="1100" dirty="0" smtClean="0">
                <a:solidFill>
                  <a:srgbClr val="000000"/>
                </a:solidFill>
                <a:latin typeface="Arial"/>
                <a:ea typeface="文鼎中明" pitchFamily="49" charset="-120"/>
              </a:rPr>
              <a:t>/DC </a:t>
            </a:r>
            <a:r>
              <a:rPr lang="zh-TW" altLang="en-US" sz="1100" dirty="0" smtClean="0">
                <a:solidFill>
                  <a:srgbClr val="000000"/>
                </a:solidFill>
                <a:latin typeface="Arial"/>
                <a:ea typeface="文鼎中明" pitchFamily="49" charset="-120"/>
              </a:rPr>
              <a:t>模式。針對靜態</a:t>
            </a:r>
            <a:r>
              <a:rPr lang="en-US" altLang="zh-TW" sz="1100" dirty="0" smtClean="0">
                <a:solidFill>
                  <a:srgbClr val="000000"/>
                </a:solidFill>
                <a:latin typeface="Arial"/>
                <a:ea typeface="文鼎中明" pitchFamily="49" charset="-120"/>
              </a:rPr>
              <a:t>/DC </a:t>
            </a:r>
            <a:r>
              <a:rPr lang="zh-TW" altLang="en-US" sz="1100" dirty="0" smtClean="0">
                <a:solidFill>
                  <a:srgbClr val="000000"/>
                </a:solidFill>
                <a:latin typeface="Arial"/>
                <a:ea typeface="文鼎中明" pitchFamily="49" charset="-120"/>
              </a:rPr>
              <a:t>模式，我們藉由消除電容元素</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元件來顯著簡化模式。這留給我們簡易的 </a:t>
            </a:r>
            <a:r>
              <a:rPr lang="en-US" altLang="zh-TW" sz="1100" dirty="0" smtClean="0">
                <a:solidFill>
                  <a:srgbClr val="000000"/>
                </a:solidFill>
                <a:latin typeface="Arial"/>
                <a:ea typeface="文鼎中明" pitchFamily="49" charset="-120"/>
              </a:rPr>
              <a:t>2 </a:t>
            </a:r>
            <a:r>
              <a:rPr lang="zh-TW" altLang="en-US" sz="1100" dirty="0" smtClean="0">
                <a:solidFill>
                  <a:srgbClr val="000000"/>
                </a:solidFill>
                <a:latin typeface="Arial"/>
                <a:ea typeface="文鼎中明" pitchFamily="49" charset="-120"/>
              </a:rPr>
              <a:t>電阻器分壓器網路。</a:t>
            </a:r>
          </a:p>
          <a:p>
            <a:pPr algn="just">
              <a:spcBef>
                <a:spcPts val="0"/>
              </a:spcBef>
              <a:spcAft>
                <a:spcPts val="0"/>
              </a:spcAft>
            </a:pPr>
            <a:r>
              <a:rPr lang="zh-TW" altLang="en-US" sz="1100" dirty="0" smtClean="0">
                <a:solidFill>
                  <a:srgbClr val="000000"/>
                </a:solidFill>
                <a:latin typeface="Arial"/>
                <a:ea typeface="文鼎中明" pitchFamily="49" charset="-120"/>
              </a:rPr>
              <a:t>現在，讓我們探討探頭</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示波器的動態</a:t>
            </a:r>
            <a:r>
              <a:rPr lang="en-US" altLang="zh-TW" sz="1100" dirty="0" smtClean="0">
                <a:solidFill>
                  <a:srgbClr val="000000"/>
                </a:solidFill>
                <a:latin typeface="Arial"/>
                <a:ea typeface="文鼎中明" pitchFamily="49" charset="-120"/>
              </a:rPr>
              <a:t>/AC </a:t>
            </a:r>
            <a:r>
              <a:rPr lang="zh-TW" altLang="en-US" sz="1100" dirty="0" smtClean="0">
                <a:solidFill>
                  <a:srgbClr val="000000"/>
                </a:solidFill>
                <a:latin typeface="Arial"/>
                <a:ea typeface="文鼎中明" pitchFamily="49" charset="-120"/>
              </a:rPr>
              <a:t>模式，並考慮此一模式中電容元素的影響。作為探頭纜線電容的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cable</a:t>
            </a:r>
            <a:r>
              <a:rPr lang="zh-TW" altLang="en-US" sz="1100" dirty="0" smtClean="0">
                <a:solidFill>
                  <a:srgbClr val="000000"/>
                </a:solidFill>
                <a:latin typeface="Arial"/>
                <a:ea typeface="文鼎中明" pitchFamily="49" charset="-120"/>
              </a:rPr>
              <a:t>，以及作為示波器 </a:t>
            </a:r>
            <a:r>
              <a:rPr lang="en-US" altLang="zh-TW" sz="1100" dirty="0" smtClean="0">
                <a:solidFill>
                  <a:srgbClr val="000000"/>
                </a:solidFill>
                <a:latin typeface="Arial"/>
                <a:ea typeface="文鼎中明" pitchFamily="49" charset="-120"/>
              </a:rPr>
              <a:t>BNC </a:t>
            </a:r>
            <a:r>
              <a:rPr lang="zh-TW" altLang="en-US" sz="1100" dirty="0" smtClean="0">
                <a:solidFill>
                  <a:srgbClr val="000000"/>
                </a:solidFill>
                <a:latin typeface="Arial"/>
                <a:ea typeface="文鼎中明" pitchFamily="49" charset="-120"/>
              </a:rPr>
              <a:t>之輸入電容的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，是此探測模式中的固有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或寄生</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電容。這表示這些元素並非一開始設計時計畫出現的部份，完全是無意間發生的不幸狀況。代表可變補償電容器的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則是設計時即在計畫中的部份，用來針對自然</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固有電容元素進行補償。在正確調整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後，與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cable</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之並聯組合相關的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容抗的衰減率，應等於因模式中電阻元件導致的衰減。也就是說， </a:t>
            </a:r>
            <a:r>
              <a:rPr lang="en-US" altLang="zh-TW" sz="1100" dirty="0" smtClean="0">
                <a:solidFill>
                  <a:srgbClr val="000000"/>
                </a:solidFill>
                <a:latin typeface="Arial"/>
                <a:ea typeface="文鼎中明" pitchFamily="49" charset="-120"/>
              </a:rPr>
              <a:t>X</a:t>
            </a:r>
            <a:r>
              <a:rPr lang="en-US" altLang="zh-TW" sz="1100" baseline="-25000" dirty="0" smtClean="0">
                <a:solidFill>
                  <a:srgbClr val="000000"/>
                </a:solidFill>
                <a:latin typeface="Arial"/>
                <a:ea typeface="文鼎中明" pitchFamily="49" charset="-120"/>
              </a:rPr>
              <a:t>C-tip</a:t>
            </a:r>
            <a:r>
              <a:rPr lang="zh-TW" altLang="en-US" sz="1100" dirty="0" smtClean="0">
                <a:solidFill>
                  <a:srgbClr val="000000"/>
                </a:solidFill>
                <a:latin typeface="Arial"/>
                <a:ea typeface="文鼎中明" pitchFamily="49" charset="-120"/>
              </a:rPr>
              <a:t> 應為 </a:t>
            </a:r>
            <a:r>
              <a:rPr lang="en-US" altLang="zh-TW" sz="1100" dirty="0" smtClean="0">
                <a:solidFill>
                  <a:srgbClr val="000000"/>
                </a:solidFill>
                <a:latin typeface="Arial"/>
                <a:ea typeface="文鼎中明" pitchFamily="49" charset="-120"/>
              </a:rPr>
              <a:t>X</a:t>
            </a:r>
            <a:r>
              <a:rPr lang="en-US" altLang="zh-TW" sz="1100" baseline="-25000" dirty="0" smtClean="0">
                <a:solidFill>
                  <a:srgbClr val="000000"/>
                </a:solidFill>
                <a:latin typeface="Arial"/>
                <a:ea typeface="文鼎中明" pitchFamily="49" charset="-120"/>
              </a:rPr>
              <a:t>C-parallel</a:t>
            </a:r>
            <a:r>
              <a:rPr lang="zh-TW" altLang="en-US" sz="1100" dirty="0" smtClean="0">
                <a:solidFill>
                  <a:srgbClr val="000000"/>
                </a:solidFill>
                <a:latin typeface="Arial"/>
                <a:ea typeface="文鼎中明" pitchFamily="49" charset="-120"/>
              </a:rPr>
              <a:t> 的 </a:t>
            </a:r>
            <a:r>
              <a:rPr lang="en-US" altLang="zh-TW" sz="1100" dirty="0" smtClean="0">
                <a:solidFill>
                  <a:srgbClr val="000000"/>
                </a:solidFill>
                <a:latin typeface="Arial"/>
                <a:ea typeface="文鼎中明" pitchFamily="49" charset="-120"/>
              </a:rPr>
              <a:t>9 </a:t>
            </a:r>
            <a:r>
              <a:rPr lang="zh-TW" altLang="en-US" sz="1100" dirty="0" smtClean="0">
                <a:solidFill>
                  <a:srgbClr val="000000"/>
                </a:solidFill>
                <a:latin typeface="Arial"/>
                <a:ea typeface="文鼎中明" pitchFamily="49" charset="-120"/>
              </a:rPr>
              <a:t>倍。這會在 </a:t>
            </a:r>
            <a:r>
              <a:rPr lang="en-US" altLang="zh-TW" sz="1100" dirty="0" smtClean="0">
                <a:solidFill>
                  <a:srgbClr val="000000"/>
                </a:solidFill>
                <a:latin typeface="Arial"/>
                <a:ea typeface="文鼎中明" pitchFamily="49" charset="-120"/>
              </a:rPr>
              <a:t>AC/</a:t>
            </a:r>
            <a:r>
              <a:rPr lang="zh-TW" altLang="en-US" sz="1100" dirty="0" smtClean="0">
                <a:solidFill>
                  <a:srgbClr val="000000"/>
                </a:solidFill>
                <a:latin typeface="Arial"/>
                <a:ea typeface="文鼎中明" pitchFamily="49" charset="-120"/>
              </a:rPr>
              <a:t>動態狀況下之示波器的輸入 </a:t>
            </a:r>
            <a:r>
              <a:rPr lang="en-US" altLang="zh-TW" sz="1100" dirty="0" smtClean="0">
                <a:solidFill>
                  <a:srgbClr val="000000"/>
                </a:solidFill>
                <a:latin typeface="Arial"/>
                <a:ea typeface="文鼎中明" pitchFamily="49" charset="-120"/>
              </a:rPr>
              <a:t>BNC </a:t>
            </a:r>
            <a:r>
              <a:rPr lang="zh-TW" altLang="en-US" sz="1100" dirty="0" smtClean="0">
                <a:solidFill>
                  <a:srgbClr val="000000"/>
                </a:solidFill>
                <a:latin typeface="Arial"/>
                <a:ea typeface="文鼎中明" pitchFamily="49" charset="-120"/>
              </a:rPr>
              <a:t>中接收到的信號中，建立相同的 </a:t>
            </a:r>
            <a:r>
              <a:rPr lang="en-US" altLang="zh-TW" sz="1100" dirty="0" smtClean="0">
                <a:solidFill>
                  <a:srgbClr val="000000"/>
                </a:solidFill>
                <a:latin typeface="Arial"/>
                <a:ea typeface="文鼎中明" pitchFamily="49" charset="-120"/>
              </a:rPr>
              <a:t>10:1 </a:t>
            </a:r>
            <a:r>
              <a:rPr lang="zh-TW" altLang="en-US" sz="1100" dirty="0" smtClean="0">
                <a:solidFill>
                  <a:srgbClr val="000000"/>
                </a:solidFill>
                <a:latin typeface="Arial"/>
                <a:ea typeface="文鼎中明" pitchFamily="49" charset="-120"/>
              </a:rPr>
              <a:t>衰減振幅。</a:t>
            </a:r>
          </a:p>
          <a:p>
            <a:pPr algn="just">
              <a:spcBef>
                <a:spcPts val="0"/>
              </a:spcBef>
              <a:spcAft>
                <a:spcPts val="0"/>
              </a:spcAft>
            </a:pPr>
            <a:r>
              <a:rPr lang="zh-TW" altLang="en-US" sz="1100" dirty="0" smtClean="0">
                <a:solidFill>
                  <a:srgbClr val="000000"/>
                </a:solidFill>
                <a:latin typeface="Arial"/>
                <a:ea typeface="文鼎中明" pitchFamily="49" charset="-120"/>
              </a:rPr>
              <a:t>亦請注意：當 </a:t>
            </a:r>
            <a:r>
              <a:rPr lang="en-US" altLang="zh-TW" sz="1100" dirty="0" smtClean="0">
                <a:solidFill>
                  <a:srgbClr val="000000"/>
                </a:solidFill>
                <a:latin typeface="Arial"/>
                <a:ea typeface="文鼎中明" pitchFamily="49" charset="-120"/>
              </a:rPr>
              <a:t>X</a:t>
            </a:r>
            <a:r>
              <a:rPr lang="en-US" altLang="zh-TW" sz="1100" baseline="-25000" dirty="0" smtClean="0">
                <a:solidFill>
                  <a:srgbClr val="000000"/>
                </a:solidFill>
                <a:latin typeface="Arial"/>
                <a:ea typeface="文鼎中明" pitchFamily="49" charset="-120"/>
              </a:rPr>
              <a:t>C-tip</a:t>
            </a:r>
            <a:r>
              <a:rPr lang="zh-TW" altLang="en-US" sz="1100" dirty="0" smtClean="0">
                <a:solidFill>
                  <a:srgbClr val="000000"/>
                </a:solidFill>
                <a:latin typeface="Arial"/>
                <a:ea typeface="文鼎中明" pitchFamily="49" charset="-120"/>
              </a:rPr>
              <a:t> 等於 </a:t>
            </a:r>
            <a:r>
              <a:rPr lang="en-US" altLang="zh-TW" sz="1100" dirty="0" smtClean="0">
                <a:solidFill>
                  <a:srgbClr val="000000"/>
                </a:solidFill>
                <a:latin typeface="Arial"/>
                <a:ea typeface="文鼎中明" pitchFamily="49" charset="-120"/>
              </a:rPr>
              <a:t>X</a:t>
            </a:r>
            <a:r>
              <a:rPr lang="en-US" altLang="zh-TW" sz="1100" baseline="-25000" dirty="0" smtClean="0">
                <a:solidFill>
                  <a:srgbClr val="000000"/>
                </a:solidFill>
                <a:latin typeface="Arial"/>
                <a:ea typeface="文鼎中明" pitchFamily="49" charset="-120"/>
              </a:rPr>
              <a:t>C-parallel</a:t>
            </a:r>
            <a:r>
              <a:rPr lang="zh-TW" altLang="en-US" sz="1100" dirty="0" smtClean="0">
                <a:solidFill>
                  <a:srgbClr val="000000"/>
                </a:solidFill>
                <a:latin typeface="Arial"/>
                <a:ea typeface="文鼎中明" pitchFamily="49" charset="-120"/>
              </a:rPr>
              <a:t> 的 </a:t>
            </a:r>
            <a:r>
              <a:rPr lang="en-US" altLang="zh-TW" sz="1100" dirty="0" smtClean="0">
                <a:solidFill>
                  <a:srgbClr val="000000"/>
                </a:solidFill>
                <a:latin typeface="Arial"/>
                <a:ea typeface="文鼎中明" pitchFamily="49" charset="-120"/>
              </a:rPr>
              <a:t>9 </a:t>
            </a:r>
            <a:r>
              <a:rPr lang="zh-TW" altLang="en-US" sz="1100" dirty="0" smtClean="0">
                <a:solidFill>
                  <a:srgbClr val="000000"/>
                </a:solidFill>
                <a:latin typeface="Arial"/>
                <a:ea typeface="文鼎中明" pitchFamily="49" charset="-120"/>
              </a:rPr>
              <a:t>倍時，</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的 </a:t>
            </a:r>
            <a:r>
              <a:rPr lang="en-US" altLang="zh-TW" sz="1100" dirty="0" smtClean="0">
                <a:solidFill>
                  <a:srgbClr val="000000"/>
                </a:solidFill>
                <a:latin typeface="Arial"/>
                <a:ea typeface="文鼎中明" pitchFamily="49" charset="-120"/>
              </a:rPr>
              <a:t>RC </a:t>
            </a:r>
            <a:r>
              <a:rPr lang="zh-TW" altLang="en-US" sz="1100" dirty="0" smtClean="0">
                <a:solidFill>
                  <a:srgbClr val="000000"/>
                </a:solidFill>
                <a:latin typeface="Arial"/>
                <a:ea typeface="文鼎中明" pitchFamily="49" charset="-120"/>
              </a:rPr>
              <a:t>時間常數即等於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parallel</a:t>
            </a:r>
            <a:r>
              <a:rPr lang="zh-TW" altLang="en-US" sz="1100" dirty="0" smtClean="0">
                <a:solidFill>
                  <a:srgbClr val="000000"/>
                </a:solidFill>
                <a:latin typeface="Arial"/>
                <a:ea typeface="文鼎中明" pitchFamily="49" charset="-120"/>
              </a:rPr>
              <a:t> 的 </a:t>
            </a:r>
            <a:r>
              <a:rPr lang="en-US" altLang="zh-TW" sz="1100" dirty="0" smtClean="0">
                <a:solidFill>
                  <a:srgbClr val="000000"/>
                </a:solidFill>
                <a:latin typeface="Arial"/>
                <a:ea typeface="文鼎中明" pitchFamily="49" charset="-120"/>
              </a:rPr>
              <a:t>RC </a:t>
            </a:r>
            <a:r>
              <a:rPr lang="zh-TW" altLang="en-US" sz="1100" dirty="0" smtClean="0">
                <a:solidFill>
                  <a:srgbClr val="000000"/>
                </a:solidFill>
                <a:latin typeface="Arial"/>
                <a:ea typeface="文鼎中明" pitchFamily="49" charset="-120"/>
              </a:rPr>
              <a:t>時間常數。</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補償探頭</a:t>
            </a:r>
          </a:p>
          <a:p>
            <a:pPr algn="just">
              <a:spcBef>
                <a:spcPts val="0"/>
              </a:spcBef>
              <a:spcAft>
                <a:spcPts val="0"/>
              </a:spcAft>
            </a:pPr>
            <a:r>
              <a:rPr lang="zh-TW" altLang="en-US" sz="1100" dirty="0" smtClean="0">
                <a:solidFill>
                  <a:srgbClr val="000000"/>
                </a:solidFill>
                <a:latin typeface="Arial"/>
                <a:ea typeface="文鼎中明" pitchFamily="49" charset="-120"/>
              </a:rPr>
              <a:t>為補償探頭，首先請將示波器探頭連接至示波器前面板上的「</a:t>
            </a:r>
            <a:r>
              <a:rPr lang="en-US" altLang="zh-TW" sz="1100" dirty="0" smtClean="0">
                <a:solidFill>
                  <a:srgbClr val="000000"/>
                </a:solidFill>
                <a:latin typeface="Arial"/>
                <a:ea typeface="文鼎中明" pitchFamily="49" charset="-120"/>
              </a:rPr>
              <a:t>Probe Comp</a:t>
            </a:r>
            <a:r>
              <a:rPr lang="zh-TW" altLang="en-US" sz="1100" dirty="0" smtClean="0">
                <a:solidFill>
                  <a:srgbClr val="000000"/>
                </a:solidFill>
                <a:latin typeface="Arial"/>
                <a:ea typeface="文鼎中明" pitchFamily="49" charset="-120"/>
              </a:rPr>
              <a:t>」端子。此端子與標示為「</a:t>
            </a:r>
            <a:r>
              <a:rPr lang="en-US" altLang="zh-TW" sz="1100" dirty="0" smtClean="0">
                <a:solidFill>
                  <a:srgbClr val="000000"/>
                </a:solidFill>
                <a:latin typeface="Arial"/>
                <a:ea typeface="文鼎中明" pitchFamily="49" charset="-120"/>
              </a:rPr>
              <a:t>Demo2</a:t>
            </a:r>
            <a:r>
              <a:rPr lang="zh-TW" altLang="en-US" sz="1100" dirty="0" smtClean="0">
                <a:solidFill>
                  <a:srgbClr val="000000"/>
                </a:solidFill>
                <a:latin typeface="Arial"/>
                <a:ea typeface="文鼎中明" pitchFamily="49" charset="-120"/>
              </a:rPr>
              <a:t>」的端子相同。訓練信號尚未開啟時，在此端子上會持續存在 </a:t>
            </a:r>
            <a:r>
              <a:rPr lang="en-US" altLang="zh-TW" sz="1100" dirty="0" smtClean="0">
                <a:solidFill>
                  <a:srgbClr val="000000"/>
                </a:solidFill>
                <a:latin typeface="Arial"/>
                <a:ea typeface="文鼎中明" pitchFamily="49" charset="-120"/>
              </a:rPr>
              <a:t>1 kHz </a:t>
            </a:r>
            <a:r>
              <a:rPr lang="zh-TW" altLang="en-US" sz="1100" dirty="0" smtClean="0">
                <a:solidFill>
                  <a:srgbClr val="000000"/>
                </a:solidFill>
                <a:latin typeface="Arial"/>
                <a:ea typeface="文鼎中明" pitchFamily="49" charset="-120"/>
              </a:rPr>
              <a:t>方波，用來進行探頭補償。</a:t>
            </a:r>
          </a:p>
          <a:p>
            <a:pPr algn="just">
              <a:spcBef>
                <a:spcPts val="0"/>
              </a:spcBef>
              <a:spcAft>
                <a:spcPts val="0"/>
              </a:spcAft>
            </a:pPr>
            <a:r>
              <a:rPr lang="zh-TW" altLang="en-US" sz="1100" dirty="0" smtClean="0">
                <a:solidFill>
                  <a:srgbClr val="000000"/>
                </a:solidFill>
                <a:latin typeface="Arial"/>
                <a:ea typeface="文鼎中明" pitchFamily="49" charset="-120"/>
              </a:rPr>
              <a:t>接著，設定示波器，在示波器螢幕上顯示信號的幾個週期。若探頭已經正確補償，應該可以在示波器每個通道上看到類似左側截圖所顯示，近乎完美的方波。若探頭尚未正確補償，則會看到類似右側截圖所顯示的波形失真。為修正此一失真問題，請利用一字起子調整探頭上的可變補償電容器，直到觀察到毫無失真的波形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完美方波</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為止。</a:t>
            </a:r>
          </a:p>
          <a:p>
            <a:pPr algn="just">
              <a:spcBef>
                <a:spcPts val="0"/>
              </a:spcBef>
              <a:spcAft>
                <a:spcPts val="0"/>
              </a:spcAft>
            </a:pPr>
            <a:r>
              <a:rPr lang="zh-TW" altLang="en-US" sz="1100" dirty="0" smtClean="0">
                <a:solidFill>
                  <a:srgbClr val="000000"/>
                </a:solidFill>
                <a:latin typeface="Arial"/>
                <a:ea typeface="文鼎中明" pitchFamily="49" charset="-120"/>
              </a:rPr>
              <a:t>探頭正確補償後，下次使用具備這些特定探頭的示波器時，應該就不需要重複此一程序。不過，偶而將探頭連接至探頭補償端子，以確保仍處於正確調整狀態，是個不錯的實務程序。</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探頭負載</a:t>
            </a:r>
          </a:p>
          <a:p>
            <a:pPr algn="just">
              <a:spcBef>
                <a:spcPts val="0"/>
              </a:spcBef>
              <a:spcAft>
                <a:spcPts val="0"/>
              </a:spcAft>
            </a:pPr>
            <a:r>
              <a:rPr lang="zh-TW" altLang="en-US" sz="1100" spc="-20" dirty="0" smtClean="0">
                <a:solidFill>
                  <a:srgbClr val="000000"/>
                </a:solidFill>
                <a:latin typeface="Arial"/>
                <a:ea typeface="文鼎中明" pitchFamily="49" charset="-120"/>
              </a:rPr>
              <a:t>除了正確補償 </a:t>
            </a:r>
            <a:r>
              <a:rPr lang="en-US" altLang="zh-TW" sz="1100" spc="-20" dirty="0" smtClean="0">
                <a:solidFill>
                  <a:srgbClr val="000000"/>
                </a:solidFill>
                <a:latin typeface="Arial"/>
                <a:ea typeface="文鼎中明" pitchFamily="49" charset="-120"/>
              </a:rPr>
              <a:t>10:1 </a:t>
            </a:r>
            <a:r>
              <a:rPr lang="zh-TW" altLang="en-US" sz="1100" spc="-20" dirty="0" smtClean="0">
                <a:solidFill>
                  <a:srgbClr val="000000"/>
                </a:solidFill>
                <a:latin typeface="Arial"/>
                <a:ea typeface="文鼎中明" pitchFamily="49" charset="-120"/>
              </a:rPr>
              <a:t>被動探頭，以達成最精準的示波器量測外，另一個必須考慮的問</a:t>
            </a:r>
            <a:r>
              <a:rPr lang="zh-TW" altLang="en-US" sz="1100" dirty="0" smtClean="0">
                <a:solidFill>
                  <a:srgbClr val="000000"/>
                </a:solidFill>
                <a:latin typeface="Arial"/>
                <a:ea typeface="文鼎中明" pitchFamily="49" charset="-120"/>
              </a:rPr>
              <a:t>題是探頭負載。也就是說，將探頭與示波器連接至受測裝置 </a:t>
            </a:r>
            <a:r>
              <a:rPr lang="en-US" altLang="zh-TW" sz="1100" dirty="0" smtClean="0">
                <a:solidFill>
                  <a:srgbClr val="000000"/>
                </a:solidFill>
                <a:latin typeface="Arial"/>
                <a:ea typeface="文鼎中明" pitchFamily="49" charset="-120"/>
              </a:rPr>
              <a:t>(DUT) </a:t>
            </a:r>
            <a:r>
              <a:rPr lang="zh-TW" altLang="en-US" sz="1100" dirty="0" smtClean="0">
                <a:solidFill>
                  <a:srgbClr val="000000"/>
                </a:solidFill>
                <a:latin typeface="Arial"/>
                <a:ea typeface="文鼎中明" pitchFamily="49" charset="-120"/>
              </a:rPr>
              <a:t>時，是否會改變電路的行為？ 將任何儀器連接至電路時，儀器本身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包含探頭</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都會成為 </a:t>
            </a:r>
            <a:r>
              <a:rPr lang="en-US" altLang="zh-TW" sz="1100" dirty="0" smtClean="0">
                <a:solidFill>
                  <a:srgbClr val="000000"/>
                </a:solidFill>
                <a:latin typeface="Arial"/>
                <a:ea typeface="文鼎中明" pitchFamily="49" charset="-120"/>
              </a:rPr>
              <a:t>DUT</a:t>
            </a:r>
            <a:r>
              <a:rPr lang="zh-TW" altLang="en-US" sz="1100" dirty="0" smtClean="0">
                <a:solidFill>
                  <a:srgbClr val="000000"/>
                </a:solidFill>
                <a:latin typeface="Arial"/>
                <a:ea typeface="文鼎中明" pitchFamily="49" charset="-120"/>
              </a:rPr>
              <a:t> 的一部分，會造成一定程度的「負載」，或改變信號行為。為判斷探頭</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示波器負載的程度，我們可以將探頭</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示波器模式簡化為此張投影片所顯示的單一電阻器與電容器。現在，讓我們來計算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的值。</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580682" cy="4115426"/>
          </a:xfrm>
          <a:ln>
            <a:noFill/>
          </a:ln>
        </p:spPr>
        <p:txBody>
          <a:bodyPr>
            <a:normAutofit fontScale="85000" lnSpcReduction="10000"/>
          </a:bodyPr>
          <a:lstStyle/>
          <a:p>
            <a:pPr>
              <a:spcBef>
                <a:spcPts val="0"/>
              </a:spcBef>
              <a:spcAft>
                <a:spcPts val="0"/>
              </a:spcAft>
            </a:pPr>
            <a:r>
              <a:rPr lang="zh-TW" altLang="en-US" sz="1100" b="1" dirty="0" smtClean="0">
                <a:solidFill>
                  <a:srgbClr val="000000"/>
                </a:solidFill>
                <a:latin typeface="Arial"/>
                <a:ea typeface="文鼎中明" pitchFamily="49" charset="-120"/>
              </a:rPr>
              <a:t>作業</a:t>
            </a:r>
          </a:p>
          <a:p>
            <a:pPr>
              <a:spcBef>
                <a:spcPts val="0"/>
              </a:spcBef>
              <a:spcAft>
                <a:spcPts val="0"/>
              </a:spcAft>
            </a:pPr>
            <a:r>
              <a:rPr lang="zh-TW" altLang="en-US" sz="1100" dirty="0" smtClean="0">
                <a:solidFill>
                  <a:srgbClr val="000000"/>
                </a:solidFill>
                <a:latin typeface="Arial"/>
                <a:ea typeface="文鼎中明" pitchFamily="49" charset="-120"/>
              </a:rPr>
              <a:t>假設下列條件：</a:t>
            </a:r>
          </a:p>
          <a:p>
            <a:pPr>
              <a:spcBef>
                <a:spcPts val="0"/>
              </a:spcBef>
              <a:spcAft>
                <a:spcPts val="0"/>
              </a:spcAft>
            </a:pP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15 pF</a:t>
            </a:r>
            <a:endParaRPr lang="zh-TW" altLang="en-US" sz="1100" dirty="0" smtClean="0">
              <a:solidFill>
                <a:srgbClr val="000000"/>
              </a:solidFill>
              <a:latin typeface="Arial"/>
              <a:ea typeface="文鼎中明" pitchFamily="49" charset="-120"/>
            </a:endParaRPr>
          </a:p>
          <a:p>
            <a:pPr>
              <a:spcBef>
                <a:spcPts val="0"/>
              </a:spcBef>
              <a:spcAft>
                <a:spcPts val="0"/>
              </a:spcAft>
            </a:pP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cable</a:t>
            </a:r>
            <a:r>
              <a:rPr lang="en-US" altLang="zh-TW" sz="1100" baseline="-250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100 pF</a:t>
            </a:r>
            <a:endParaRPr lang="zh-TW" altLang="en-US" sz="1100" dirty="0" smtClean="0">
              <a:solidFill>
                <a:srgbClr val="000000"/>
              </a:solidFill>
              <a:latin typeface="Arial"/>
              <a:ea typeface="文鼎中明" pitchFamily="49" charset="-120"/>
            </a:endParaRPr>
          </a:p>
          <a:p>
            <a:pPr>
              <a:spcBef>
                <a:spcPts val="0"/>
              </a:spcBef>
              <a:spcAft>
                <a:spcPts val="0"/>
              </a:spcAft>
            </a:pP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15 pF</a:t>
            </a:r>
            <a:endParaRPr lang="zh-TW" altLang="en-US" sz="1100" dirty="0" smtClean="0">
              <a:solidFill>
                <a:srgbClr val="000000"/>
              </a:solidFill>
              <a:latin typeface="Arial"/>
              <a:ea typeface="文鼎中明" pitchFamily="49" charset="-120"/>
            </a:endParaRP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僅為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(9 M</a:t>
            </a:r>
            <a:r>
              <a:rPr lang="el-GR" altLang="zh-TW" sz="1100" dirty="0" smtClean="0">
                <a:solidFill>
                  <a:srgbClr val="000000"/>
                </a:solidFill>
                <a:latin typeface="Arial"/>
                <a:ea typeface="文鼎中明" pitchFamily="49" charset="-120"/>
              </a:rPr>
              <a:t>Ω</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與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(1 M</a:t>
            </a:r>
            <a:r>
              <a:rPr lang="el-GR" altLang="zh-TW" sz="1100" dirty="0" smtClean="0">
                <a:solidFill>
                  <a:srgbClr val="000000"/>
                </a:solidFill>
                <a:latin typeface="Arial"/>
                <a:ea typeface="文鼎中明" pitchFamily="49" charset="-120"/>
              </a:rPr>
              <a:t>Ω</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的串聯組合，為 </a:t>
            </a:r>
            <a:r>
              <a:rPr lang="en-US" altLang="zh-TW" sz="1100" dirty="0" smtClean="0">
                <a:solidFill>
                  <a:srgbClr val="000000"/>
                </a:solidFill>
                <a:latin typeface="Arial"/>
                <a:ea typeface="文鼎中明" pitchFamily="49" charset="-120"/>
              </a:rPr>
              <a:t>10 M</a:t>
            </a:r>
            <a:r>
              <a:rPr lang="el-GR" altLang="zh-TW" sz="1100" dirty="0" smtClean="0">
                <a:solidFill>
                  <a:srgbClr val="000000"/>
                </a:solidFill>
                <a:latin typeface="Arial"/>
                <a:ea typeface="文鼎中明" pitchFamily="49" charset="-120"/>
              </a:rPr>
              <a:t>Ω</a:t>
            </a:r>
            <a:r>
              <a:rPr lang="zh-TW" altLang="en-US" sz="1100" dirty="0" smtClean="0">
                <a:solidFill>
                  <a:srgbClr val="000000"/>
                </a:solidFill>
                <a:latin typeface="Arial"/>
                <a:ea typeface="文鼎中明" pitchFamily="49" charset="-120"/>
              </a:rPr>
              <a:t>。</a:t>
            </a:r>
          </a:p>
          <a:p>
            <a:pPr>
              <a:spcBef>
                <a:spcPts val="0"/>
              </a:spcBef>
              <a:spcAft>
                <a:spcPts val="0"/>
              </a:spcAft>
            </a:pPr>
            <a:r>
              <a:rPr lang="zh-TW" altLang="en-US" sz="1100" dirty="0" smtClean="0">
                <a:solidFill>
                  <a:srgbClr val="000000"/>
                </a:solidFill>
                <a:latin typeface="Arial"/>
                <a:ea typeface="文鼎中明" pitchFamily="49" charset="-120"/>
              </a:rPr>
              <a:t>使用先前說明的容抗等式計算出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假設完成正確補償</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。請記住，</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的電抗應為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parallel</a:t>
            </a:r>
            <a:r>
              <a:rPr lang="zh-TW" altLang="en-US" sz="1100" dirty="0" smtClean="0">
                <a:solidFill>
                  <a:srgbClr val="000000"/>
                </a:solidFill>
                <a:latin typeface="Arial"/>
                <a:ea typeface="文鼎中明" pitchFamily="49" charset="-120"/>
              </a:rPr>
              <a:t> 電抗的 </a:t>
            </a:r>
            <a:r>
              <a:rPr lang="en-US" altLang="zh-TW" sz="1100" dirty="0" smtClean="0">
                <a:solidFill>
                  <a:srgbClr val="000000"/>
                </a:solidFill>
                <a:latin typeface="Arial"/>
                <a:ea typeface="文鼎中明" pitchFamily="49" charset="-120"/>
              </a:rPr>
              <a:t>9 </a:t>
            </a:r>
            <a:r>
              <a:rPr lang="zh-TW" altLang="en-US" sz="1100" dirty="0" smtClean="0">
                <a:solidFill>
                  <a:srgbClr val="000000"/>
                </a:solidFill>
                <a:latin typeface="Arial"/>
                <a:ea typeface="文鼎中明" pitchFamily="49" charset="-120"/>
              </a:rPr>
              <a:t>倍。此外，這與讓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和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並聯組合與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和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parallel</a:t>
            </a:r>
            <a:r>
              <a:rPr lang="zh-TW" altLang="en-US" sz="1100" dirty="0" smtClean="0">
                <a:solidFill>
                  <a:srgbClr val="000000"/>
                </a:solidFill>
                <a:latin typeface="Arial"/>
                <a:ea typeface="文鼎中明" pitchFamily="49" charset="-120"/>
              </a:rPr>
              <a:t> 並聯組合的 </a:t>
            </a:r>
            <a:r>
              <a:rPr lang="en-US" altLang="zh-TW" sz="1100" dirty="0" smtClean="0">
                <a:solidFill>
                  <a:srgbClr val="000000"/>
                </a:solidFill>
                <a:latin typeface="Arial"/>
                <a:ea typeface="文鼎中明" pitchFamily="49" charset="-120"/>
              </a:rPr>
              <a:t>RC </a:t>
            </a:r>
            <a:r>
              <a:rPr lang="zh-TW" altLang="en-US" sz="1100" dirty="0" smtClean="0">
                <a:solidFill>
                  <a:srgbClr val="000000"/>
                </a:solidFill>
                <a:latin typeface="Arial"/>
                <a:ea typeface="文鼎中明" pitchFamily="49" charset="-120"/>
              </a:rPr>
              <a:t>時間常數相等的狀況相同。</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parallel</a:t>
            </a:r>
            <a:r>
              <a:rPr lang="zh-TW" altLang="en-US" sz="1100" dirty="0" smtClean="0">
                <a:solidFill>
                  <a:srgbClr val="000000"/>
                </a:solidFill>
                <a:latin typeface="Arial"/>
                <a:ea typeface="文鼎中明" pitchFamily="49" charset="-120"/>
              </a:rPr>
              <a:t> 僅為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cable</a:t>
            </a:r>
            <a:r>
              <a:rPr lang="zh-TW" altLang="en-US" sz="1100" dirty="0" smtClean="0">
                <a:solidFill>
                  <a:srgbClr val="000000"/>
                </a:solidFill>
                <a:latin typeface="Arial"/>
                <a:ea typeface="文鼎中明" pitchFamily="49" charset="-120"/>
              </a:rPr>
              <a:t> </a:t>
            </a:r>
            <a:r>
              <a:rPr lang="en-US" altLang="zh-TW" sz="1100" dirty="0" smtClean="0">
                <a:solidFill>
                  <a:srgbClr val="000000"/>
                </a:solidFill>
                <a:latin typeface="Arial"/>
                <a:ea typeface="文鼎中明" pitchFamily="49" charset="-120"/>
              </a:rPr>
              <a:t>+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scope</a:t>
            </a:r>
            <a:r>
              <a:rPr lang="zh-TW" altLang="en-US" sz="1100" dirty="0" smtClean="0">
                <a:solidFill>
                  <a:srgbClr val="000000"/>
                </a:solidFill>
                <a:latin typeface="Arial"/>
                <a:ea typeface="文鼎中明" pitchFamily="49" charset="-120"/>
              </a:rPr>
              <a:t> 的並聯組合。</a:t>
            </a: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zh-TW" altLang="en-US" sz="1100" dirty="0" smtClean="0">
                <a:solidFill>
                  <a:srgbClr val="000000"/>
                </a:solidFill>
                <a:latin typeface="Arial"/>
                <a:ea typeface="文鼎中明" pitchFamily="49" charset="-120"/>
              </a:rPr>
              <a:t>使用計算出的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comp</a:t>
            </a:r>
            <a:r>
              <a:rPr lang="zh-TW" altLang="en-US" sz="1100" dirty="0" smtClean="0">
                <a:solidFill>
                  <a:srgbClr val="000000"/>
                </a:solidFill>
                <a:latin typeface="Arial"/>
                <a:ea typeface="文鼎中明" pitchFamily="49" charset="-120"/>
              </a:rPr>
              <a:t> 值計算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為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tip</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parallel</a:t>
            </a:r>
            <a:r>
              <a:rPr lang="zh-TW" altLang="en-US" sz="1100" dirty="0" smtClean="0">
                <a:solidFill>
                  <a:srgbClr val="000000"/>
                </a:solidFill>
                <a:latin typeface="Arial"/>
                <a:ea typeface="文鼎中明" pitchFamily="49" charset="-120"/>
              </a:rPr>
              <a:t> 的串聯組合。</a:t>
            </a: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zh-TW" altLang="en-US" sz="1100" dirty="0" smtClean="0">
                <a:solidFill>
                  <a:srgbClr val="000000"/>
                </a:solidFill>
                <a:latin typeface="Arial"/>
                <a:ea typeface="文鼎中明" pitchFamily="49" charset="-120"/>
              </a:rPr>
              <a:t>計算出 </a:t>
            </a:r>
            <a:r>
              <a:rPr lang="en-US" altLang="zh-TW" sz="1100" dirty="0" err="1" smtClean="0">
                <a:solidFill>
                  <a:srgbClr val="000000"/>
                </a:solidFill>
                <a:latin typeface="Arial"/>
                <a:ea typeface="文鼎中明" pitchFamily="49" charset="-120"/>
              </a:rPr>
              <a:t>R</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與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後，您即可將此兩種並聯組合納入測試中電路的模式，判斷在出現這些額外負載元件時，對於信號效能是否會有任何模擬上</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計算出的差異。</a:t>
            </a: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zh-TW" altLang="en-US" sz="1100" dirty="0" smtClean="0">
                <a:solidFill>
                  <a:srgbClr val="000000"/>
                </a:solidFill>
                <a:latin typeface="Arial"/>
                <a:ea typeface="文鼎中明" pitchFamily="49" charset="-120"/>
              </a:rPr>
              <a:t>現在，請計算出 </a:t>
            </a:r>
            <a:r>
              <a:rPr lang="en-US" altLang="zh-TW" sz="1100" dirty="0" smtClean="0">
                <a:solidFill>
                  <a:srgbClr val="000000"/>
                </a:solidFill>
                <a:latin typeface="Arial"/>
                <a:ea typeface="文鼎中明" pitchFamily="49" charset="-120"/>
              </a:rPr>
              <a:t>500 MHz </a:t>
            </a:r>
            <a:r>
              <a:rPr lang="zh-TW" altLang="en-US" sz="1100" dirty="0" smtClean="0">
                <a:solidFill>
                  <a:srgbClr val="000000"/>
                </a:solidFill>
                <a:latin typeface="Arial"/>
                <a:ea typeface="文鼎中明" pitchFamily="49" charset="-120"/>
              </a:rPr>
              <a:t>時 </a:t>
            </a:r>
            <a:r>
              <a:rPr lang="en-US" altLang="zh-TW" sz="1100" dirty="0" err="1" smtClean="0">
                <a:solidFill>
                  <a:srgbClr val="000000"/>
                </a:solidFill>
                <a:latin typeface="Arial"/>
                <a:ea typeface="文鼎中明" pitchFamily="49" charset="-120"/>
              </a:rPr>
              <a:t>C</a:t>
            </a:r>
            <a:r>
              <a:rPr lang="en-US" altLang="zh-TW" sz="1100" baseline="-25000" dirty="0" err="1" smtClean="0">
                <a:solidFill>
                  <a:srgbClr val="000000"/>
                </a:solidFill>
                <a:latin typeface="Arial"/>
                <a:ea typeface="文鼎中明" pitchFamily="49" charset="-120"/>
              </a:rPr>
              <a:t>load</a:t>
            </a:r>
            <a:r>
              <a:rPr lang="zh-TW" altLang="en-US" sz="1100" dirty="0" smtClean="0">
                <a:solidFill>
                  <a:srgbClr val="000000"/>
                </a:solidFill>
                <a:latin typeface="Arial"/>
                <a:ea typeface="文鼎中明" pitchFamily="49" charset="-120"/>
              </a:rPr>
              <a:t> 的容抗。</a:t>
            </a: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zh-TW" altLang="en-US" sz="1100" dirty="0" smtClean="0">
                <a:solidFill>
                  <a:srgbClr val="000000"/>
                </a:solidFill>
                <a:latin typeface="Arial"/>
                <a:ea typeface="文鼎中明" pitchFamily="49" charset="-120"/>
              </a:rPr>
              <a:t>您相信容抗總量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負載</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能夠影響此一頻率下某些測試中信號的行為嗎？</a:t>
            </a:r>
          </a:p>
          <a:p>
            <a:pPr>
              <a:spcBef>
                <a:spcPts val="0"/>
              </a:spcBef>
              <a:spcAft>
                <a:spcPts val="0"/>
              </a:spcAft>
            </a:pPr>
            <a:endParaRPr lang="zh-TW" altLang="en-US" sz="1100" dirty="0" smtClean="0">
              <a:ea typeface="文鼎中明" pitchFamily="49" charset="-120"/>
            </a:endParaRPr>
          </a:p>
          <a:p>
            <a:pPr>
              <a:spcBef>
                <a:spcPts val="0"/>
              </a:spcBef>
              <a:spcAft>
                <a:spcPts val="0"/>
              </a:spcAft>
            </a:pPr>
            <a:r>
              <a:rPr lang="zh-TW" altLang="en-US" sz="1100" dirty="0" smtClean="0">
                <a:solidFill>
                  <a:srgbClr val="000000"/>
                </a:solidFill>
                <a:latin typeface="Arial"/>
                <a:ea typeface="文鼎中明" pitchFamily="49" charset="-120"/>
              </a:rPr>
              <a:t>請注意，由於探頭負載的緣故，針對高頻率應用，使用 </a:t>
            </a:r>
            <a:r>
              <a:rPr lang="en-US" altLang="zh-TW" sz="1100" dirty="0" smtClean="0">
                <a:solidFill>
                  <a:srgbClr val="000000"/>
                </a:solidFill>
                <a:latin typeface="Arial"/>
                <a:ea typeface="文鼎中明" pitchFamily="49" charset="-120"/>
              </a:rPr>
              <a:t>10:1 </a:t>
            </a:r>
            <a:r>
              <a:rPr lang="zh-TW" altLang="en-US" sz="1100" dirty="0" smtClean="0">
                <a:solidFill>
                  <a:srgbClr val="000000"/>
                </a:solidFill>
                <a:latin typeface="Arial"/>
                <a:ea typeface="文鼎中明" pitchFamily="49" charset="-120"/>
              </a:rPr>
              <a:t>被動探頭可能「不會」是為求精準量測的最佳解決方案。更好的方式可能是使用主動探頭。一般來說，在高頻率應用時，主動探頭的輸入電容相當低。不過，主動探頭需要考量的問題是，其成本比標準 </a:t>
            </a:r>
            <a:r>
              <a:rPr lang="en-US" altLang="zh-TW" sz="1100" dirty="0" smtClean="0">
                <a:solidFill>
                  <a:srgbClr val="000000"/>
                </a:solidFill>
                <a:latin typeface="Arial"/>
                <a:ea typeface="文鼎中明" pitchFamily="49" charset="-120"/>
              </a:rPr>
              <a:t>10:1 </a:t>
            </a:r>
            <a:r>
              <a:rPr lang="zh-TW" altLang="en-US" sz="1100" dirty="0" smtClean="0">
                <a:solidFill>
                  <a:srgbClr val="000000"/>
                </a:solidFill>
                <a:latin typeface="Arial"/>
                <a:ea typeface="文鼎中明" pitchFamily="49" charset="-120"/>
              </a:rPr>
              <a:t>被動探頭高。</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zh-TW" altLang="en-US" sz="1100" b="1" dirty="0" smtClean="0">
                <a:ea typeface="文鼎中黑" pitchFamily="49" charset="-120"/>
              </a:rPr>
              <a:t>使用示波器實驗指南與教學課程</a:t>
            </a:r>
          </a:p>
          <a:p>
            <a:pPr algn="l"/>
            <a:r>
              <a:rPr lang="zh-TW" altLang="en-US" sz="1100" dirty="0" smtClean="0">
                <a:ea typeface="文鼎中黑" pitchFamily="49" charset="-120"/>
              </a:rPr>
              <a:t>您可免費下載「示波器實驗指南與教學課程」，網址為：</a:t>
            </a:r>
            <a:r>
              <a:rPr lang="en-US" altLang="zh-TW" sz="1100" dirty="0" smtClean="0">
                <a:ea typeface="文鼎中黑" pitchFamily="49" charset="-120"/>
                <a:hlinkClick r:id="rId3"/>
              </a:rPr>
              <a:t>www.Keysight.com/find/EDK</a:t>
            </a:r>
            <a:r>
              <a:rPr lang="en-US" altLang="zh-TW" sz="1100" dirty="0" smtClean="0">
                <a:ea typeface="文鼎中黑" pitchFamily="49" charset="-120"/>
              </a:rPr>
              <a:t>. </a:t>
            </a:r>
            <a:endParaRPr lang="zh-TW" altLang="en-US" sz="1100" dirty="0" smtClean="0">
              <a:ea typeface="文鼎中黑" pitchFamily="49" charset="-120"/>
            </a:endParaRPr>
          </a:p>
          <a:p>
            <a:r>
              <a:rPr lang="zh-TW" altLang="en-US" sz="1100" dirty="0" smtClean="0">
                <a:ea typeface="文鼎中黑" pitchFamily="49" charset="-120"/>
              </a:rPr>
              <a:t>在開始進入第一堂熟悉示波器實驗的課程前，請閱讀「示波器實驗指南與教學課程」中的第 </a:t>
            </a:r>
            <a:r>
              <a:rPr lang="en-US" altLang="zh-TW" sz="1100" dirty="0" smtClean="0">
                <a:ea typeface="文鼎中黑" pitchFamily="49" charset="-120"/>
              </a:rPr>
              <a:t>1 </a:t>
            </a:r>
            <a:r>
              <a:rPr lang="zh-TW" altLang="en-US" sz="1100" dirty="0" smtClean="0">
                <a:ea typeface="文鼎中黑" pitchFamily="49" charset="-120"/>
              </a:rPr>
              <a:t>節、附錄 </a:t>
            </a:r>
            <a:r>
              <a:rPr lang="en-US" altLang="zh-TW" sz="1100" dirty="0" smtClean="0">
                <a:ea typeface="文鼎中黑" pitchFamily="49" charset="-120"/>
              </a:rPr>
              <a:t>A </a:t>
            </a:r>
            <a:r>
              <a:rPr lang="zh-TW" altLang="en-US" sz="1100" dirty="0" smtClean="0">
                <a:ea typeface="文鼎中黑" pitchFamily="49" charset="-120"/>
              </a:rPr>
              <a:t>與附錄 </a:t>
            </a:r>
            <a:r>
              <a:rPr lang="en-US" altLang="zh-TW" sz="1100" dirty="0" smtClean="0">
                <a:ea typeface="文鼎中黑" pitchFamily="49" charset="-120"/>
              </a:rPr>
              <a:t>B</a:t>
            </a:r>
            <a:r>
              <a:rPr lang="zh-TW" altLang="en-US" sz="1100" dirty="0" smtClean="0">
                <a:ea typeface="文鼎中黑" pitchFamily="49" charset="-120"/>
              </a:rPr>
              <a:t>。 </a:t>
            </a:r>
          </a:p>
          <a:p>
            <a:r>
              <a:rPr lang="zh-TW" altLang="en-US" sz="1100" dirty="0" smtClean="0">
                <a:ea typeface="文鼎中黑" pitchFamily="49" charset="-120"/>
              </a:rPr>
              <a:t>在第一堂熟悉示波器實驗的課程中，請完成實驗指南的第 </a:t>
            </a:r>
            <a:r>
              <a:rPr lang="en-US" altLang="zh-TW" sz="1100" dirty="0" smtClean="0">
                <a:ea typeface="文鼎中黑" pitchFamily="49" charset="-120"/>
              </a:rPr>
              <a:t>2 </a:t>
            </a:r>
            <a:r>
              <a:rPr lang="zh-TW" altLang="en-US" sz="1100" dirty="0" smtClean="0">
                <a:ea typeface="文鼎中黑" pitchFamily="49" charset="-120"/>
              </a:rPr>
              <a:t>節。這一節裡共有 </a:t>
            </a:r>
            <a:r>
              <a:rPr lang="en-US" altLang="zh-TW" sz="1100" dirty="0" smtClean="0">
                <a:ea typeface="文鼎中黑" pitchFamily="49" charset="-120"/>
              </a:rPr>
              <a:t>6 </a:t>
            </a:r>
            <a:r>
              <a:rPr lang="zh-TW" altLang="en-US" sz="1100" dirty="0" smtClean="0">
                <a:ea typeface="文鼎中黑" pitchFamily="49" charset="-120"/>
              </a:rPr>
              <a:t>種不同的實際操作量測實驗。您應在 </a:t>
            </a:r>
            <a:r>
              <a:rPr lang="en-US" altLang="zh-TW" sz="1100" dirty="0" smtClean="0">
                <a:ea typeface="文鼎中黑" pitchFamily="49" charset="-120"/>
              </a:rPr>
              <a:t>2 </a:t>
            </a:r>
            <a:r>
              <a:rPr lang="zh-TW" altLang="en-US" sz="1100" dirty="0" smtClean="0">
                <a:ea typeface="文鼎中黑" pitchFamily="49" charset="-120"/>
              </a:rPr>
              <a:t>小時內完成這 </a:t>
            </a:r>
            <a:r>
              <a:rPr lang="en-US" altLang="zh-TW" sz="1100" dirty="0" smtClean="0">
                <a:ea typeface="文鼎中黑" pitchFamily="49" charset="-120"/>
              </a:rPr>
              <a:t>6 </a:t>
            </a:r>
            <a:r>
              <a:rPr lang="zh-TW" altLang="en-US" sz="1100" dirty="0" smtClean="0">
                <a:ea typeface="文鼎中黑" pitchFamily="49" charset="-120"/>
              </a:rPr>
              <a:t>種實驗。</a:t>
            </a:r>
          </a:p>
          <a:p>
            <a:r>
              <a:rPr lang="zh-TW" altLang="en-US" sz="1100" dirty="0" smtClean="0">
                <a:ea typeface="文鼎中黑" pitchFamily="49" charset="-120"/>
              </a:rPr>
              <a:t>「示波器實驗指南與教學課程」的第 </a:t>
            </a:r>
            <a:r>
              <a:rPr lang="en-US" altLang="zh-TW" sz="1100" dirty="0" smtClean="0">
                <a:ea typeface="文鼎中黑" pitchFamily="49" charset="-120"/>
              </a:rPr>
              <a:t>3 </a:t>
            </a:r>
            <a:r>
              <a:rPr lang="zh-TW" altLang="en-US" sz="1100" dirty="0" smtClean="0">
                <a:ea typeface="文鼎中黑" pitchFamily="49" charset="-120"/>
              </a:rPr>
              <a:t>節列出 </a:t>
            </a:r>
            <a:r>
              <a:rPr lang="en-US" altLang="zh-TW" sz="1100" dirty="0" smtClean="0">
                <a:ea typeface="文鼎中黑" pitchFamily="49" charset="-120"/>
              </a:rPr>
              <a:t>9 </a:t>
            </a:r>
            <a:r>
              <a:rPr lang="zh-TW" altLang="en-US" sz="1100" dirty="0" smtClean="0">
                <a:ea typeface="文鼎中黑" pitchFamily="49" charset="-120"/>
              </a:rPr>
              <a:t>種不同的進階示波器實驗。若您有時間，也有意願，或經您的指導教授</a:t>
            </a:r>
            <a:r>
              <a:rPr lang="en-US" altLang="zh-TW" sz="1100" dirty="0" smtClean="0">
                <a:ea typeface="文鼎中黑" pitchFamily="49" charset="-120"/>
              </a:rPr>
              <a:t>/</a:t>
            </a:r>
            <a:r>
              <a:rPr lang="zh-TW" altLang="en-US" sz="1100" dirty="0" smtClean="0">
                <a:ea typeface="文鼎中黑" pitchFamily="49" charset="-120"/>
              </a:rPr>
              <a:t>實驗講師指定，亦可完成其中部份實驗。</a:t>
            </a:r>
            <a:endParaRPr lang="zh-TW" altLang="en-US" sz="1100" dirty="0">
              <a:ea typeface="文鼎中黑"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如何遵守實驗指南中的說明</a:t>
            </a:r>
          </a:p>
          <a:p>
            <a:pPr algn="just">
              <a:spcBef>
                <a:spcPts val="0"/>
              </a:spcBef>
              <a:spcAft>
                <a:spcPts val="0"/>
              </a:spcAft>
            </a:pPr>
            <a:r>
              <a:rPr lang="zh-TW" altLang="en-US" sz="1100" dirty="0" smtClean="0">
                <a:solidFill>
                  <a:srgbClr val="000000"/>
                </a:solidFill>
                <a:latin typeface="Arial"/>
                <a:ea typeface="文鼎中明" pitchFamily="49" charset="-120"/>
              </a:rPr>
              <a:t>任何時候，在實驗指南上看到括弧中的粗體字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如 </a:t>
            </a:r>
            <a:r>
              <a:rPr lang="en-US" altLang="zh-TW" sz="1100" b="1" dirty="0" smtClean="0">
                <a:solidFill>
                  <a:srgbClr val="000000"/>
                </a:solidFill>
                <a:latin typeface="Arial"/>
                <a:ea typeface="文鼎中明" pitchFamily="49" charset="-120"/>
              </a:rPr>
              <a:t>[Help]</a:t>
            </a:r>
            <a:r>
              <a:rPr lang="zh-TW" altLang="en-US" sz="1100" dirty="0" smtClean="0">
                <a:solidFill>
                  <a:srgbClr val="000000"/>
                </a:solidFill>
                <a:latin typeface="Arial"/>
                <a:ea typeface="文鼎中明" pitchFamily="49" charset="-120"/>
              </a:rPr>
              <a:t> 或 </a:t>
            </a:r>
            <a:r>
              <a:rPr lang="en-US" altLang="zh-TW" sz="1100" b="1" dirty="0" smtClean="0">
                <a:solidFill>
                  <a:srgbClr val="000000"/>
                </a:solidFill>
                <a:latin typeface="Arial"/>
                <a:ea typeface="文鼎中明" pitchFamily="49" charset="-120"/>
              </a:rPr>
              <a:t>[Trigger]</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，表示示波器上的前面板按鍵。</a:t>
            </a:r>
          </a:p>
          <a:p>
            <a:pPr algn="just">
              <a:spcBef>
                <a:spcPts val="0"/>
              </a:spcBef>
              <a:spcAft>
                <a:spcPts val="0"/>
              </a:spcAft>
            </a:pPr>
            <a:r>
              <a:rPr lang="zh-TW" altLang="en-US" sz="1100" dirty="0" smtClean="0">
                <a:solidFill>
                  <a:srgbClr val="000000"/>
                </a:solidFill>
                <a:latin typeface="Arial"/>
                <a:ea typeface="文鼎中明" pitchFamily="49" charset="-120"/>
              </a:rPr>
              <a:t>「軟鍵」是指示波器螢幕下方的 </a:t>
            </a:r>
            <a:r>
              <a:rPr lang="en-US" altLang="zh-TW" sz="1100" dirty="0" smtClean="0">
                <a:solidFill>
                  <a:srgbClr val="000000"/>
                </a:solidFill>
                <a:latin typeface="Arial"/>
                <a:ea typeface="文鼎中明" pitchFamily="49" charset="-120"/>
              </a:rPr>
              <a:t>6 </a:t>
            </a:r>
            <a:r>
              <a:rPr lang="zh-TW" altLang="en-US" sz="1100" dirty="0" smtClean="0">
                <a:solidFill>
                  <a:srgbClr val="000000"/>
                </a:solidFill>
                <a:latin typeface="Arial"/>
                <a:ea typeface="文鼎中明" pitchFamily="49" charset="-120"/>
              </a:rPr>
              <a:t>個按鍵</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按鈕。這些按鍵的功能會視選取的功能表而有所變更。</a:t>
            </a:r>
          </a:p>
          <a:p>
            <a:pPr algn="just">
              <a:spcBef>
                <a:spcPts val="0"/>
              </a:spcBef>
              <a:spcAft>
                <a:spcPts val="0"/>
              </a:spcAft>
            </a:pPr>
            <a:r>
              <a:rPr lang="zh-TW" altLang="en-US" sz="1100" dirty="0" smtClean="0">
                <a:solidFill>
                  <a:srgbClr val="000000"/>
                </a:solidFill>
                <a:latin typeface="Arial"/>
                <a:ea typeface="文鼎中明" pitchFamily="49" charset="-120"/>
              </a:rPr>
              <a:t>有時軟鍵會以「圓圈式綠色箭頭」圖示來標示。這表示您可以轉動一般用途的 </a:t>
            </a:r>
            <a:r>
              <a:rPr lang="en-US" altLang="zh-TW" sz="1100" dirty="0" smtClean="0">
                <a:solidFill>
                  <a:srgbClr val="000000"/>
                </a:solidFill>
                <a:latin typeface="Arial"/>
                <a:ea typeface="文鼎中明" pitchFamily="49" charset="-120"/>
              </a:rPr>
              <a:t>[Entry] </a:t>
            </a:r>
            <a:r>
              <a:rPr lang="zh-TW" altLang="en-US" sz="1100" dirty="0" smtClean="0">
                <a:solidFill>
                  <a:srgbClr val="000000"/>
                </a:solidFill>
                <a:latin typeface="Arial"/>
                <a:ea typeface="文鼎中明" pitchFamily="49" charset="-120"/>
              </a:rPr>
              <a:t>旋鈕來改變特定變數或模式選擇。</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存取內建訓練信號</a:t>
            </a:r>
          </a:p>
          <a:p>
            <a:pPr algn="just">
              <a:spcBef>
                <a:spcPts val="0"/>
              </a:spcBef>
              <a:spcAft>
                <a:spcPts val="0"/>
              </a:spcAft>
            </a:pPr>
            <a:r>
              <a:rPr lang="zh-TW" altLang="en-US" sz="1100" dirty="0" smtClean="0">
                <a:solidFill>
                  <a:srgbClr val="000000"/>
                </a:solidFill>
                <a:latin typeface="Arial"/>
                <a:ea typeface="文鼎中明" pitchFamily="49" charset="-120"/>
              </a:rPr>
              <a:t>在可下載的「示波器實驗指南與教學課程」中列出的大部分示波器實驗，都是以內建至示波器的訓練信號為根據。請注意，在大部分的示波器中，一般都無法使用內建的訓練信號。若要存取 </a:t>
            </a:r>
            <a:r>
              <a:rPr lang="en-US" altLang="zh-TW" sz="1100" dirty="0" err="1" smtClean="0">
                <a:solidFill>
                  <a:srgbClr val="000000"/>
                </a:solidFill>
                <a:latin typeface="Arial"/>
                <a:ea typeface="文鼎中明" pitchFamily="49" charset="-120"/>
              </a:rPr>
              <a:t>Keysight</a:t>
            </a:r>
            <a:r>
              <a:rPr lang="en-US" altLang="zh-TW" sz="1100" dirty="0" smtClean="0">
                <a:solidFill>
                  <a:srgbClr val="000000"/>
                </a:solidFill>
                <a:latin typeface="Arial"/>
                <a:ea typeface="文鼎中明" pitchFamily="49" charset="-120"/>
              </a:rPr>
              <a:t> 2000 </a:t>
            </a:r>
            <a:r>
              <a:rPr lang="zh-TW" altLang="en-US" sz="1100" dirty="0" smtClean="0">
                <a:solidFill>
                  <a:srgbClr val="000000"/>
                </a:solidFill>
                <a:latin typeface="Arial"/>
                <a:ea typeface="文鼎中明" pitchFamily="49" charset="-120"/>
              </a:rPr>
              <a:t>或 </a:t>
            </a:r>
            <a:r>
              <a:rPr lang="en-US" altLang="zh-TW" sz="1100" dirty="0" smtClean="0">
                <a:solidFill>
                  <a:srgbClr val="000000"/>
                </a:solidFill>
                <a:latin typeface="Arial"/>
                <a:ea typeface="文鼎中明" pitchFamily="49" charset="-120"/>
              </a:rPr>
              <a:t>3000 X </a:t>
            </a:r>
            <a:r>
              <a:rPr lang="zh-TW" altLang="en-US" sz="1100" dirty="0" smtClean="0">
                <a:solidFill>
                  <a:srgbClr val="000000"/>
                </a:solidFill>
                <a:latin typeface="Arial"/>
                <a:ea typeface="文鼎中明" pitchFamily="49" charset="-120"/>
              </a:rPr>
              <a:t>系列示波器裡的訓練信號，首先，請連接示波器通道</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輸入 </a:t>
            </a:r>
            <a:r>
              <a:rPr lang="en-US" altLang="zh-TW" sz="1100" dirty="0" smtClean="0">
                <a:solidFill>
                  <a:srgbClr val="000000"/>
                </a:solidFill>
                <a:latin typeface="Arial"/>
                <a:ea typeface="文鼎中明" pitchFamily="49" charset="-120"/>
              </a:rPr>
              <a:t>BNC </a:t>
            </a:r>
            <a:r>
              <a:rPr lang="zh-TW" altLang="en-US" sz="1100" dirty="0" smtClean="0">
                <a:solidFill>
                  <a:srgbClr val="000000"/>
                </a:solidFill>
                <a:latin typeface="Arial"/>
                <a:ea typeface="文鼎中明" pitchFamily="49" charset="-120"/>
              </a:rPr>
              <a:t>與標示為「</a:t>
            </a:r>
            <a:r>
              <a:rPr lang="en-US" altLang="zh-TW" sz="1100" dirty="0" smtClean="0">
                <a:solidFill>
                  <a:srgbClr val="000000"/>
                </a:solidFill>
                <a:latin typeface="Arial"/>
                <a:ea typeface="文鼎中明" pitchFamily="49" charset="-120"/>
              </a:rPr>
              <a:t>Demo1</a:t>
            </a:r>
            <a:r>
              <a:rPr lang="zh-TW" altLang="en-US" sz="1100" dirty="0" smtClean="0">
                <a:solidFill>
                  <a:srgbClr val="000000"/>
                </a:solidFill>
                <a:latin typeface="Arial"/>
                <a:ea typeface="文鼎中明" pitchFamily="49" charset="-120"/>
              </a:rPr>
              <a:t>」端子間的通道</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探頭。接著，連接示波器通道 </a:t>
            </a:r>
            <a:r>
              <a:rPr lang="en-US" altLang="zh-TW" sz="1100" dirty="0" smtClean="0">
                <a:solidFill>
                  <a:srgbClr val="000000"/>
                </a:solidFill>
                <a:latin typeface="Arial"/>
                <a:ea typeface="文鼎中明" pitchFamily="49" charset="-120"/>
              </a:rPr>
              <a:t>-2 </a:t>
            </a:r>
            <a:r>
              <a:rPr lang="zh-TW" altLang="en-US" sz="1100" dirty="0" smtClean="0">
                <a:solidFill>
                  <a:srgbClr val="000000"/>
                </a:solidFill>
                <a:latin typeface="Arial"/>
                <a:ea typeface="文鼎中明" pitchFamily="49" charset="-120"/>
              </a:rPr>
              <a:t>輸入 </a:t>
            </a:r>
            <a:r>
              <a:rPr lang="en-US" altLang="zh-TW" sz="1100" dirty="0" smtClean="0">
                <a:solidFill>
                  <a:srgbClr val="000000"/>
                </a:solidFill>
                <a:latin typeface="Arial"/>
                <a:ea typeface="文鼎中明" pitchFamily="49" charset="-120"/>
              </a:rPr>
              <a:t>BNC </a:t>
            </a:r>
            <a:r>
              <a:rPr lang="zh-TW" altLang="en-US" sz="1100" dirty="0" smtClean="0">
                <a:solidFill>
                  <a:srgbClr val="000000"/>
                </a:solidFill>
                <a:latin typeface="Arial"/>
                <a:ea typeface="文鼎中明" pitchFamily="49" charset="-120"/>
              </a:rPr>
              <a:t>與標示為「</a:t>
            </a:r>
            <a:r>
              <a:rPr lang="en-US" altLang="zh-TW" sz="1100" dirty="0" smtClean="0">
                <a:solidFill>
                  <a:srgbClr val="000000"/>
                </a:solidFill>
                <a:latin typeface="Arial"/>
                <a:ea typeface="文鼎中明" pitchFamily="49" charset="-120"/>
              </a:rPr>
              <a:t>Demo2</a:t>
            </a:r>
            <a:r>
              <a:rPr lang="zh-TW" altLang="en-US" sz="1100" dirty="0" smtClean="0">
                <a:solidFill>
                  <a:srgbClr val="000000"/>
                </a:solidFill>
                <a:latin typeface="Arial"/>
                <a:ea typeface="文鼎中明" pitchFamily="49" charset="-120"/>
              </a:rPr>
              <a:t>」端子間的通道</a:t>
            </a:r>
            <a:r>
              <a:rPr lang="en-US" altLang="zh-TW" sz="1100" dirty="0" smtClean="0">
                <a:solidFill>
                  <a:srgbClr val="000000"/>
                </a:solidFill>
                <a:latin typeface="Arial"/>
                <a:ea typeface="文鼎中明" pitchFamily="49" charset="-120"/>
              </a:rPr>
              <a:t>-2 </a:t>
            </a:r>
            <a:r>
              <a:rPr lang="zh-TW" altLang="en-US" sz="1100" dirty="0" smtClean="0">
                <a:solidFill>
                  <a:srgbClr val="000000"/>
                </a:solidFill>
                <a:latin typeface="Arial"/>
                <a:ea typeface="文鼎中明" pitchFamily="49" charset="-120"/>
              </a:rPr>
              <a:t>探頭。將兩個探頭的接地夾連接至中央接地端子。接下來，請依序按下示波器前面板上的 </a:t>
            </a:r>
            <a:r>
              <a:rPr lang="en-US" altLang="zh-TW" sz="1100" b="1" dirty="0" smtClean="0">
                <a:solidFill>
                  <a:srgbClr val="000000"/>
                </a:solidFill>
                <a:latin typeface="Arial"/>
                <a:ea typeface="文鼎中明" pitchFamily="49" charset="-120"/>
              </a:rPr>
              <a:t>[Help] </a:t>
            </a:r>
            <a:r>
              <a:rPr lang="zh-TW" altLang="en-US" sz="1100" dirty="0" smtClean="0">
                <a:solidFill>
                  <a:srgbClr val="000000"/>
                </a:solidFill>
                <a:latin typeface="Arial"/>
                <a:ea typeface="文鼎中明" pitchFamily="49" charset="-120"/>
              </a:rPr>
              <a:t> 以及 </a:t>
            </a:r>
            <a:r>
              <a:rPr lang="en-US" altLang="zh-TW" sz="1100" dirty="0" smtClean="0">
                <a:solidFill>
                  <a:srgbClr val="000000"/>
                </a:solidFill>
                <a:latin typeface="Arial"/>
                <a:ea typeface="文鼎中明" pitchFamily="49" charset="-120"/>
              </a:rPr>
              <a:t>[</a:t>
            </a:r>
            <a:r>
              <a:rPr lang="en-US" altLang="zh-TW" sz="1100" b="1" dirty="0" smtClean="0">
                <a:solidFill>
                  <a:srgbClr val="000000"/>
                </a:solidFill>
                <a:latin typeface="Arial"/>
                <a:ea typeface="文鼎中明" pitchFamily="49" charset="-120"/>
              </a:rPr>
              <a:t>Training Signals</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軟鍵。您就可以根據示波器實驗說明上的指示，從快顯清單中選取特定訓練信號。</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altLang="zh-TW" sz="1100" b="1" dirty="0" err="1" smtClean="0">
                <a:solidFill>
                  <a:srgbClr val="000000"/>
                </a:solidFill>
                <a:latin typeface="Arial"/>
                <a:ea typeface="文鼎中明" pitchFamily="49" charset="-120"/>
              </a:rPr>
              <a:t>Keysight</a:t>
            </a:r>
            <a:r>
              <a:rPr lang="en-US" altLang="zh-TW" sz="1100" b="1" dirty="0" smtClean="0">
                <a:solidFill>
                  <a:srgbClr val="000000"/>
                </a:solidFill>
                <a:latin typeface="Arial"/>
                <a:ea typeface="文鼎中明" pitchFamily="49" charset="-120"/>
              </a:rPr>
              <a:t> Technologies </a:t>
            </a:r>
            <a:r>
              <a:rPr lang="zh-TW" altLang="en-US" sz="1100" b="1" dirty="0" smtClean="0">
                <a:solidFill>
                  <a:srgbClr val="000000"/>
                </a:solidFill>
                <a:latin typeface="Arial"/>
                <a:ea typeface="文鼎中明" pitchFamily="49" charset="-120"/>
              </a:rPr>
              <a:t>所提供的其他技術資源</a:t>
            </a:r>
          </a:p>
          <a:p>
            <a:pPr algn="l">
              <a:spcBef>
                <a:spcPts val="0"/>
              </a:spcBef>
              <a:spcAft>
                <a:spcPts val="0"/>
              </a:spcAft>
            </a:pPr>
            <a:r>
              <a:rPr lang="zh-TW" altLang="en-US" sz="1100" dirty="0" smtClean="0">
                <a:solidFill>
                  <a:srgbClr val="000000"/>
                </a:solidFill>
                <a:latin typeface="Arial"/>
                <a:ea typeface="文鼎中明" pitchFamily="49" charset="-120"/>
              </a:rPr>
              <a:t>若您有興趣瞭解更多示波器與示波器量測的相關資訊，您可以使用這張投影片中列出的 </a:t>
            </a:r>
            <a:r>
              <a:rPr lang="en-US" altLang="zh-TW" sz="1100" dirty="0" smtClean="0">
                <a:solidFill>
                  <a:srgbClr val="000000"/>
                </a:solidFill>
                <a:latin typeface="Arial"/>
                <a:ea typeface="文鼎中明" pitchFamily="49" charset="-120"/>
              </a:rPr>
              <a:t>URL </a:t>
            </a:r>
            <a:r>
              <a:rPr lang="zh-TW" altLang="en-US" sz="1100" dirty="0" smtClean="0">
                <a:solidFill>
                  <a:srgbClr val="000000"/>
                </a:solidFill>
                <a:latin typeface="Arial"/>
                <a:ea typeface="文鼎中明" pitchFamily="49" charset="-120"/>
              </a:rPr>
              <a:t>來免費下載這些文件。您只需用出版編號替代「</a:t>
            </a:r>
            <a:r>
              <a:rPr lang="en-US" altLang="zh-TW" sz="1100" dirty="0" err="1" smtClean="0">
                <a:solidFill>
                  <a:srgbClr val="000000"/>
                </a:solidFill>
                <a:latin typeface="Arial"/>
                <a:ea typeface="文鼎中明" pitchFamily="49" charset="-120"/>
              </a:rPr>
              <a:t>xxxx-xxxx</a:t>
            </a:r>
            <a:r>
              <a:rPr lang="zh-TW" altLang="en-US" sz="1100" dirty="0" smtClean="0">
                <a:solidFill>
                  <a:srgbClr val="000000"/>
                </a:solidFill>
                <a:latin typeface="Arial"/>
                <a:ea typeface="文鼎中明" pitchFamily="49" charset="-120"/>
              </a:rPr>
              <a:t>」即可。或者，您也可以前往 </a:t>
            </a:r>
            <a:r>
              <a:rPr lang="en-US" altLang="zh-TW" sz="1100" dirty="0" err="1" smtClean="0">
                <a:solidFill>
                  <a:srgbClr val="000000"/>
                </a:solidFill>
                <a:latin typeface="Arial"/>
                <a:ea typeface="文鼎中明" pitchFamily="49" charset="-120"/>
              </a:rPr>
              <a:t>Keysight</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的網站，網址為 </a:t>
            </a:r>
            <a:r>
              <a:rPr lang="en-US" altLang="zh-TW" sz="1100" dirty="0" smtClean="0">
                <a:solidFill>
                  <a:srgbClr val="000000"/>
                </a:solidFill>
                <a:latin typeface="Arial"/>
                <a:ea typeface="文鼎中明" pitchFamily="49" charset="-120"/>
                <a:hlinkClick r:id="rId3"/>
              </a:rPr>
              <a:t>www.Keysight.com</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然後在 </a:t>
            </a:r>
            <a:r>
              <a:rPr lang="en-US" altLang="zh-TW" sz="1100" dirty="0" err="1" smtClean="0">
                <a:solidFill>
                  <a:srgbClr val="000000"/>
                </a:solidFill>
                <a:latin typeface="Arial"/>
                <a:ea typeface="文鼎中明" pitchFamily="49" charset="-120"/>
              </a:rPr>
              <a:t>Keysight</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的「</a:t>
            </a:r>
            <a:r>
              <a:rPr lang="en-US" altLang="zh-TW" sz="1100" dirty="0" smtClean="0">
                <a:solidFill>
                  <a:srgbClr val="000000"/>
                </a:solidFill>
                <a:latin typeface="Arial"/>
                <a:ea typeface="文鼎中明" pitchFamily="49" charset="-120"/>
              </a:rPr>
              <a:t>search engine</a:t>
            </a:r>
            <a:r>
              <a:rPr lang="zh-TW" altLang="en-US" sz="1100" dirty="0" smtClean="0">
                <a:solidFill>
                  <a:srgbClr val="000000"/>
                </a:solidFill>
                <a:latin typeface="Arial"/>
                <a:ea typeface="文鼎中明" pitchFamily="49" charset="-120"/>
              </a:rPr>
              <a:t>」方塊中輸入出版編號，即可下載。</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solidFill>
                  <a:prstClr val="black"/>
                </a:solidFill>
              </a:rPr>
              <a:pPr/>
              <a:t>29</a:t>
            </a:fld>
            <a:endParaRPr lang="en-US" altLang="zh-TW">
              <a:solidFill>
                <a:prstClr val="black"/>
              </a:solidFill>
            </a:endParaRPr>
          </a:p>
        </p:txBody>
      </p:sp>
      <p:sp>
        <p:nvSpPr>
          <p:cNvPr id="107522" name="Rectangle 2"/>
          <p:cNvSpPr>
            <a:spLocks noGrp="1" noRot="1" noChangeAspect="1" noChangeArrowheads="1" noTextEdit="1"/>
          </p:cNvSpPr>
          <p:nvPr>
            <p:ph type="sldImg"/>
          </p:nvPr>
        </p:nvSpPr>
        <p:spPr>
          <a:xfrm>
            <a:off x="1158875" y="682625"/>
            <a:ext cx="4541838" cy="3408363"/>
          </a:xfrm>
          <a:ln/>
        </p:spPr>
      </p:sp>
      <p:sp>
        <p:nvSpPr>
          <p:cNvPr id="107523" name="Rectangle 3"/>
          <p:cNvSpPr>
            <a:spLocks noGrp="1" noChangeArrowheads="1"/>
          </p:cNvSpPr>
          <p:nvPr>
            <p:ph type="body" idx="1"/>
          </p:nvPr>
        </p:nvSpPr>
        <p:spPr>
          <a:xfrm>
            <a:off x="914815" y="4316783"/>
            <a:ext cx="5028370" cy="4166470"/>
          </a:xfrm>
        </p:spPr>
        <p:txBody>
          <a:bodyPr lIns="89618" tIns="44809" rIns="89618" bIns="44809"/>
          <a:lstStyle/>
          <a:p>
            <a:pPr>
              <a:spcBef>
                <a:spcPts val="42089"/>
              </a:spcBef>
              <a:spcAft>
                <a:spcPts val="0"/>
              </a:spcAft>
            </a:pPr>
            <a:r>
              <a:rPr lang="zh-TW" altLang="en-US" sz="1100" b="1" dirty="0" smtClean="0">
                <a:solidFill>
                  <a:srgbClr val="000000"/>
                </a:solidFill>
                <a:latin typeface="Arial"/>
                <a:ea typeface="文鼎中明" pitchFamily="49" charset="-120"/>
              </a:rPr>
              <a:t>問答時間</a:t>
            </a:r>
          </a:p>
          <a:p>
            <a:pPr>
              <a:spcBef>
                <a:spcPts val="0"/>
              </a:spcBef>
              <a:spcAft>
                <a:spcPts val="0"/>
              </a:spcAft>
            </a:pPr>
            <a:endParaRPr lang="zh-TW" altLang="en-US" sz="1100" dirty="0" smtClean="0">
              <a:ea typeface="文鼎中明" pitchFamily="49"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112" y="4343713"/>
            <a:ext cx="5485778" cy="2629995"/>
          </a:xfrm>
        </p:spPr>
        <p:txBody>
          <a:bodyPr>
            <a:normAutofit fontScale="92500" lnSpcReduction="10000"/>
          </a:bodyPr>
          <a:lstStyle/>
          <a:p>
            <a:pPr>
              <a:spcBef>
                <a:spcPts val="45915"/>
              </a:spcBef>
              <a:spcAft>
                <a:spcPts val="0"/>
              </a:spcAft>
            </a:pPr>
            <a:r>
              <a:rPr lang="zh-TW" altLang="en-US" sz="1200" b="1" dirty="0" smtClean="0">
                <a:solidFill>
                  <a:srgbClr val="000000"/>
                </a:solidFill>
                <a:latin typeface="Arial"/>
                <a:ea typeface="文鼎中明" pitchFamily="49" charset="-120"/>
              </a:rPr>
              <a:t>什麼是示波器？</a:t>
            </a:r>
          </a:p>
          <a:p>
            <a:pPr algn="just">
              <a:spcBef>
                <a:spcPts val="0"/>
              </a:spcBef>
              <a:spcAft>
                <a:spcPts val="0"/>
              </a:spcAft>
            </a:pPr>
            <a:r>
              <a:rPr lang="zh-TW" altLang="en-US" sz="1200" dirty="0" smtClean="0">
                <a:solidFill>
                  <a:srgbClr val="000000"/>
                </a:solidFill>
                <a:latin typeface="Arial"/>
                <a:ea typeface="文鼎中明" pitchFamily="49" charset="-120"/>
              </a:rPr>
              <a:t>示波器是一種電子儀器，可將電子信號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主要是電壓</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轉換為畫面</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顯示畫面上的可見軌跡。也就是說，它們將電力轉換為光。</a:t>
            </a:r>
          </a:p>
          <a:p>
            <a:pPr>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200" dirty="0" smtClean="0">
                <a:solidFill>
                  <a:srgbClr val="000000"/>
                </a:solidFill>
                <a:latin typeface="Arial"/>
                <a:ea typeface="文鼎中明" pitchFamily="49" charset="-120"/>
              </a:rPr>
              <a:t>這些儀器會隨著時間，依據兩個維度間電子信號的變動，以動態方式匯出圖形。「</a:t>
            </a:r>
            <a:r>
              <a:rPr lang="en-US" altLang="zh-TW" sz="1200" dirty="0" smtClean="0">
                <a:solidFill>
                  <a:srgbClr val="000000"/>
                </a:solidFill>
                <a:latin typeface="Arial"/>
                <a:ea typeface="文鼎中明" pitchFamily="49" charset="-120"/>
              </a:rPr>
              <a:t>Y</a:t>
            </a:r>
            <a:r>
              <a:rPr lang="zh-TW" altLang="en-US" sz="1200" dirty="0" smtClean="0">
                <a:solidFill>
                  <a:srgbClr val="000000"/>
                </a:solidFill>
                <a:latin typeface="Arial"/>
                <a:ea typeface="文鼎中明" pitchFamily="49" charset="-120"/>
              </a:rPr>
              <a:t>」</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或垂直</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軸會畫出示波器的顯示電壓，而時間則是畫在「</a:t>
            </a:r>
            <a:r>
              <a:rPr lang="en-US" altLang="zh-TW" sz="1200" dirty="0" smtClean="0">
                <a:solidFill>
                  <a:srgbClr val="000000"/>
                </a:solidFill>
                <a:latin typeface="Arial"/>
                <a:ea typeface="文鼎中明" pitchFamily="49" charset="-120"/>
              </a:rPr>
              <a:t>X</a:t>
            </a:r>
            <a:r>
              <a:rPr lang="zh-TW" altLang="en-US" sz="1200" dirty="0" smtClean="0">
                <a:solidFill>
                  <a:srgbClr val="000000"/>
                </a:solidFill>
                <a:latin typeface="Arial"/>
                <a:ea typeface="文鼎中明" pitchFamily="49" charset="-120"/>
              </a:rPr>
              <a:t>」</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或水平</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軸。由此繪出的電壓與時間關係圖，表示輸入信號的「圖形」，通常稱為「波形」。 由於輸入信號具備變更特性，您可以在示波器的畫面上檢視所繪出波形的連續</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動態更新情形。</a:t>
            </a:r>
          </a:p>
          <a:p>
            <a:pPr>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200" dirty="0" smtClean="0">
                <a:solidFill>
                  <a:srgbClr val="000000"/>
                </a:solidFill>
                <a:latin typeface="Arial"/>
                <a:ea typeface="文鼎中明" pitchFamily="49" charset="-120"/>
              </a:rPr>
              <a:t>示波器是電子工程師主要用來測試及驗證其電子設計的儀器。此儀器也是您在電子工程</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物理實驗室中用來測試指定實驗的主要工具。</a:t>
            </a:r>
            <a:endParaRPr lang="zh-TW" altLang="en-US" sz="12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CN" altLang="en-US" sz="1100" b="1" noProof="1" smtClean="0">
                <a:solidFill>
                  <a:srgbClr val="000000"/>
                </a:solidFill>
                <a:latin typeface="Arial"/>
                <a:ea typeface="文鼎中明" pitchFamily="49" charset="-120"/>
              </a:rPr>
              <a:t>名詞說明</a:t>
            </a:r>
          </a:p>
          <a:p>
            <a:pPr algn="just">
              <a:spcBef>
                <a:spcPts val="0"/>
              </a:spcBef>
              <a:spcAft>
                <a:spcPts val="0"/>
              </a:spcAft>
            </a:pPr>
            <a:r>
              <a:rPr lang="zh-CN" altLang="en-US" sz="1100" noProof="1" smtClean="0">
                <a:solidFill>
                  <a:srgbClr val="000000"/>
                </a:solidFill>
                <a:latin typeface="Arial"/>
                <a:ea typeface="文鼎中明" pitchFamily="49" charset="-120"/>
              </a:rPr>
              <a:t>示波器有各種不同的名稱，但目前最常用來表示示波器的術語就是「</a:t>
            </a:r>
            <a:r>
              <a:rPr lang="en-US" altLang="zh-CN" sz="1100" noProof="1" smtClean="0">
                <a:solidFill>
                  <a:srgbClr val="000000"/>
                </a:solidFill>
                <a:latin typeface="Arial"/>
                <a:ea typeface="文鼎中明" pitchFamily="49" charset="-120"/>
              </a:rPr>
              <a:t>scope</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示波器</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。有些人稱它們為「</a:t>
            </a:r>
            <a:r>
              <a:rPr lang="en-US" altLang="zh-CN" sz="1100" noProof="1" smtClean="0">
                <a:solidFill>
                  <a:srgbClr val="000000"/>
                </a:solidFill>
                <a:latin typeface="Arial"/>
                <a:ea typeface="文鼎中明" pitchFamily="49" charset="-120"/>
              </a:rPr>
              <a:t>DSO</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en-US" altLang="zh-CN" sz="1100" u="sng" noProof="1" smtClean="0">
                <a:solidFill>
                  <a:srgbClr val="000000"/>
                </a:solidFill>
                <a:latin typeface="Arial"/>
                <a:ea typeface="文鼎中明" pitchFamily="49" charset="-120"/>
              </a:rPr>
              <a:t>d</a:t>
            </a:r>
            <a:r>
              <a:rPr lang="en-US" altLang="zh-CN" sz="1100" noProof="1" smtClean="0">
                <a:solidFill>
                  <a:srgbClr val="000000"/>
                </a:solidFill>
                <a:latin typeface="Arial"/>
                <a:ea typeface="文鼎中明" pitchFamily="49" charset="-120"/>
              </a:rPr>
              <a:t>igital </a:t>
            </a:r>
            <a:r>
              <a:rPr lang="en-US" altLang="zh-CN" sz="1100" u="sng" noProof="1" smtClean="0">
                <a:solidFill>
                  <a:srgbClr val="000000"/>
                </a:solidFill>
                <a:latin typeface="Arial"/>
                <a:ea typeface="文鼎中明" pitchFamily="49" charset="-120"/>
              </a:rPr>
              <a:t>s</a:t>
            </a:r>
            <a:r>
              <a:rPr lang="en-US" altLang="zh-CN" sz="1100" noProof="1" smtClean="0">
                <a:solidFill>
                  <a:srgbClr val="000000"/>
                </a:solidFill>
                <a:latin typeface="Arial"/>
                <a:ea typeface="文鼎中明" pitchFamily="49" charset="-120"/>
              </a:rPr>
              <a:t>torage </a:t>
            </a:r>
            <a:r>
              <a:rPr lang="en-US" altLang="zh-CN" sz="1100" u="sng" noProof="1" smtClean="0">
                <a:solidFill>
                  <a:srgbClr val="000000"/>
                </a:solidFill>
                <a:latin typeface="Arial"/>
                <a:ea typeface="文鼎中明" pitchFamily="49" charset="-120"/>
              </a:rPr>
              <a:t>o</a:t>
            </a:r>
            <a:r>
              <a:rPr lang="en-US" altLang="zh-CN" sz="1100" noProof="1" smtClean="0">
                <a:solidFill>
                  <a:srgbClr val="000000"/>
                </a:solidFill>
                <a:latin typeface="Arial"/>
                <a:ea typeface="文鼎中明" pitchFamily="49" charset="-120"/>
              </a:rPr>
              <a:t>scilloscope</a:t>
            </a:r>
            <a:r>
              <a:rPr lang="zh-CN" altLang="en-US" sz="1100" noProof="1" smtClean="0">
                <a:solidFill>
                  <a:srgbClr val="000000"/>
                </a:solidFill>
                <a:latin typeface="Arial"/>
                <a:ea typeface="文鼎中明" pitchFamily="49" charset="-120"/>
              </a:rPr>
              <a:t>，數位儲存示波器</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Digital Scope</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數位示波器</a:t>
            </a:r>
            <a:r>
              <a:rPr lang="en-US" altLang="zh-CN" sz="1100" noProof="1" smtClean="0">
                <a:solidFill>
                  <a:srgbClr val="000000"/>
                </a:solidFill>
                <a:latin typeface="Arial"/>
                <a:ea typeface="文鼎中明" pitchFamily="49" charset="-120"/>
              </a:rPr>
              <a:t>) </a:t>
            </a:r>
            <a:r>
              <a:rPr lang="zh-CN" altLang="en-US" sz="1100" noProof="1" smtClean="0">
                <a:solidFill>
                  <a:srgbClr val="000000"/>
                </a:solidFill>
                <a:latin typeface="Arial"/>
                <a:ea typeface="文鼎中明" pitchFamily="49" charset="-120"/>
              </a:rPr>
              <a:t>和「</a:t>
            </a:r>
            <a:r>
              <a:rPr lang="en-US" altLang="zh-CN" sz="1100" noProof="1" smtClean="0">
                <a:solidFill>
                  <a:srgbClr val="000000"/>
                </a:solidFill>
                <a:latin typeface="Arial"/>
                <a:ea typeface="文鼎中明" pitchFamily="49" charset="-120"/>
              </a:rPr>
              <a:t>Digitizing Scope</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數位化示波器</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。這三個名詞指的是在這些儀器中採用較新的數位技術，以數位化方式擷取和儲存波形。</a:t>
            </a:r>
          </a:p>
          <a:p>
            <a:pPr algn="just">
              <a:spcBef>
                <a:spcPts val="0"/>
              </a:spcBef>
              <a:spcAft>
                <a:spcPts val="0"/>
              </a:spcAft>
            </a:pPr>
            <a:r>
              <a:rPr lang="zh-CN" altLang="en-US" sz="1100" noProof="1" smtClean="0">
                <a:solidFill>
                  <a:srgbClr val="000000"/>
                </a:solidFill>
                <a:latin typeface="Arial"/>
                <a:ea typeface="文鼎中明" pitchFamily="49" charset="-120"/>
              </a:rPr>
              <a:t>採用較舊技術的示波器通常稱為「類比示波器」。這種類型的示波器會在教授們於大學部授課時使用。</a:t>
            </a:r>
          </a:p>
          <a:p>
            <a:pPr algn="just">
              <a:spcBef>
                <a:spcPts val="0"/>
              </a:spcBef>
              <a:spcAft>
                <a:spcPts val="0"/>
              </a:spcAft>
            </a:pPr>
            <a:r>
              <a:rPr lang="zh-CN" altLang="en-US" sz="1100" noProof="1" smtClean="0">
                <a:solidFill>
                  <a:srgbClr val="000000"/>
                </a:solidFill>
                <a:latin typeface="Arial"/>
                <a:ea typeface="文鼎中明" pitchFamily="49" charset="-120"/>
              </a:rPr>
              <a:t>如果您來自澳洲或紐西蘭，您大概會知道示波器通常被稱為「</a:t>
            </a:r>
            <a:r>
              <a:rPr lang="en-US" altLang="zh-CN" sz="1100" noProof="1" smtClean="0">
                <a:solidFill>
                  <a:srgbClr val="000000"/>
                </a:solidFill>
                <a:latin typeface="Arial"/>
                <a:ea typeface="文鼎中明" pitchFamily="49" charset="-120"/>
              </a:rPr>
              <a:t>CRO</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發音為「</a:t>
            </a:r>
            <a:r>
              <a:rPr lang="en-US" altLang="zh-CN" sz="1100" noProof="1" smtClean="0">
                <a:solidFill>
                  <a:srgbClr val="000000"/>
                </a:solidFill>
                <a:latin typeface="Arial"/>
                <a:ea typeface="文鼎中明" pitchFamily="49" charset="-120"/>
              </a:rPr>
              <a:t>crow</a:t>
            </a: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，這是 </a:t>
            </a:r>
            <a:r>
              <a:rPr lang="en-US" altLang="zh-CN" sz="1100" u="sng" noProof="1" smtClean="0">
                <a:solidFill>
                  <a:srgbClr val="000000"/>
                </a:solidFill>
                <a:latin typeface="Arial"/>
                <a:ea typeface="文鼎中明" pitchFamily="49" charset="-120"/>
              </a:rPr>
              <a:t>C</a:t>
            </a:r>
            <a:r>
              <a:rPr lang="en-US" altLang="zh-CN" sz="1100" noProof="1" smtClean="0">
                <a:solidFill>
                  <a:srgbClr val="000000"/>
                </a:solidFill>
                <a:latin typeface="Arial"/>
                <a:ea typeface="文鼎中明" pitchFamily="49" charset="-120"/>
              </a:rPr>
              <a:t>athode </a:t>
            </a:r>
            <a:r>
              <a:rPr lang="en-US" altLang="zh-CN" sz="1100" u="sng" noProof="1" smtClean="0">
                <a:solidFill>
                  <a:srgbClr val="000000"/>
                </a:solidFill>
                <a:latin typeface="Arial"/>
                <a:ea typeface="文鼎中明" pitchFamily="49" charset="-120"/>
              </a:rPr>
              <a:t>R</a:t>
            </a:r>
            <a:r>
              <a:rPr lang="en-US" altLang="zh-CN" sz="1100" noProof="1" smtClean="0">
                <a:solidFill>
                  <a:srgbClr val="000000"/>
                </a:solidFill>
                <a:latin typeface="Arial"/>
                <a:ea typeface="文鼎中明" pitchFamily="49" charset="-120"/>
              </a:rPr>
              <a:t>ay </a:t>
            </a:r>
            <a:r>
              <a:rPr lang="en-US" altLang="zh-CN" sz="1100" u="sng" noProof="1" smtClean="0">
                <a:solidFill>
                  <a:srgbClr val="000000"/>
                </a:solidFill>
                <a:latin typeface="Arial"/>
                <a:ea typeface="文鼎中明" pitchFamily="49" charset="-120"/>
              </a:rPr>
              <a:t>O</a:t>
            </a:r>
            <a:r>
              <a:rPr lang="en-US" altLang="zh-CN" sz="1100" noProof="1" smtClean="0">
                <a:solidFill>
                  <a:srgbClr val="000000"/>
                </a:solidFill>
                <a:latin typeface="Arial"/>
                <a:ea typeface="文鼎中明" pitchFamily="49" charset="-120"/>
              </a:rPr>
              <a:t>scilloscope (</a:t>
            </a:r>
            <a:r>
              <a:rPr lang="zh-CN" altLang="en-US" sz="1100" noProof="1" smtClean="0">
                <a:solidFill>
                  <a:srgbClr val="000000"/>
                </a:solidFill>
                <a:latin typeface="Arial"/>
                <a:ea typeface="文鼎中明" pitchFamily="49" charset="-120"/>
              </a:rPr>
              <a:t>陰極射線示波器</a:t>
            </a:r>
            <a:r>
              <a:rPr lang="en-US" altLang="zh-CN" sz="1100" noProof="1" smtClean="0">
                <a:solidFill>
                  <a:srgbClr val="000000"/>
                </a:solidFill>
                <a:latin typeface="Arial"/>
                <a:ea typeface="文鼎中明" pitchFamily="49" charset="-120"/>
              </a:rPr>
              <a:t>) </a:t>
            </a:r>
            <a:r>
              <a:rPr lang="zh-CN" altLang="en-US" sz="1100" noProof="1" smtClean="0">
                <a:solidFill>
                  <a:srgbClr val="000000"/>
                </a:solidFill>
                <a:latin typeface="Arial"/>
                <a:ea typeface="文鼎中明" pitchFamily="49" charset="-120"/>
              </a:rPr>
              <a:t>的縮寫。雖然目前大部分較新的數位示波器主要是利用數位平面顯示技術來顯示波形 </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採用較舊技術的示波器則是採用陰極射線管技術來顯示波形</a:t>
            </a:r>
            <a:r>
              <a:rPr lang="en-US" altLang="zh-CN" sz="1100" noProof="1" smtClean="0">
                <a:solidFill>
                  <a:srgbClr val="000000"/>
                </a:solidFill>
                <a:latin typeface="Arial"/>
                <a:ea typeface="文鼎中明" pitchFamily="49" charset="-120"/>
              </a:rPr>
              <a:t>)</a:t>
            </a:r>
            <a:r>
              <a:rPr lang="zh-CN" altLang="en-US" sz="1100" noProof="1" smtClean="0">
                <a:solidFill>
                  <a:srgbClr val="000000"/>
                </a:solidFill>
                <a:latin typeface="Arial"/>
                <a:ea typeface="文鼎中明" pitchFamily="49" charset="-120"/>
              </a:rPr>
              <a:t>，但澳洲人和紐西蘭人仍喜歡稱它們為「</a:t>
            </a:r>
            <a:r>
              <a:rPr lang="en-US" altLang="zh-CN" sz="1100" noProof="1" smtClean="0">
                <a:solidFill>
                  <a:srgbClr val="000000"/>
                </a:solidFill>
                <a:latin typeface="Arial"/>
                <a:ea typeface="文鼎中明" pitchFamily="49" charset="-120"/>
              </a:rPr>
              <a:t>CRO</a:t>
            </a:r>
            <a:r>
              <a:rPr lang="zh-CN" altLang="en-US" sz="1100" noProof="1" smtClean="0">
                <a:solidFill>
                  <a:srgbClr val="000000"/>
                </a:solidFill>
                <a:latin typeface="Arial"/>
                <a:ea typeface="文鼎中明" pitchFamily="49" charset="-120"/>
              </a:rPr>
              <a:t>」。</a:t>
            </a:r>
          </a:p>
          <a:p>
            <a:pPr algn="just">
              <a:spcBef>
                <a:spcPts val="0"/>
              </a:spcBef>
              <a:spcAft>
                <a:spcPts val="0"/>
              </a:spcAft>
            </a:pPr>
            <a:r>
              <a:rPr lang="zh-CN" altLang="en-US" sz="1100" noProof="1" smtClean="0">
                <a:solidFill>
                  <a:srgbClr val="000000"/>
                </a:solidFill>
                <a:latin typeface="Arial"/>
                <a:ea typeface="文鼎中明" pitchFamily="49" charset="-120"/>
              </a:rPr>
              <a:t>「</a:t>
            </a:r>
            <a:r>
              <a:rPr lang="en-US" altLang="zh-CN" sz="1100" noProof="1" smtClean="0">
                <a:solidFill>
                  <a:srgbClr val="000000"/>
                </a:solidFill>
                <a:latin typeface="Arial"/>
                <a:ea typeface="文鼎中明" pitchFamily="49" charset="-120"/>
              </a:rPr>
              <a:t>O-Scope</a:t>
            </a:r>
            <a:r>
              <a:rPr lang="zh-CN" altLang="en-US" sz="1100" noProof="1" smtClean="0">
                <a:solidFill>
                  <a:srgbClr val="000000"/>
                </a:solidFill>
                <a:latin typeface="Arial"/>
                <a:ea typeface="文鼎中明" pitchFamily="49" charset="-120"/>
              </a:rPr>
              <a:t>」是另一種常見詞彙。最後，您有時候可能會聽到「</a:t>
            </a:r>
            <a:r>
              <a:rPr lang="en-US" altLang="zh-CN" sz="1100" noProof="1" smtClean="0">
                <a:solidFill>
                  <a:srgbClr val="000000"/>
                </a:solidFill>
                <a:latin typeface="Arial"/>
                <a:ea typeface="文鼎中明" pitchFamily="49" charset="-120"/>
              </a:rPr>
              <a:t>MSO</a:t>
            </a:r>
            <a:r>
              <a:rPr lang="zh-CN" altLang="en-US" sz="1100" noProof="1" smtClean="0">
                <a:solidFill>
                  <a:srgbClr val="000000"/>
                </a:solidFill>
                <a:latin typeface="Arial"/>
                <a:ea typeface="文鼎中明" pitchFamily="49" charset="-120"/>
              </a:rPr>
              <a:t>」這個術語，它指的是 </a:t>
            </a:r>
            <a:r>
              <a:rPr lang="en-US" altLang="zh-CN" sz="1100" u="sng" noProof="1" smtClean="0">
                <a:solidFill>
                  <a:srgbClr val="000000"/>
                </a:solidFill>
                <a:latin typeface="Arial"/>
                <a:ea typeface="文鼎中明" pitchFamily="49" charset="-120"/>
              </a:rPr>
              <a:t>m</a:t>
            </a:r>
            <a:r>
              <a:rPr lang="en-US" altLang="zh-CN" sz="1100" noProof="1" smtClean="0">
                <a:solidFill>
                  <a:srgbClr val="000000"/>
                </a:solidFill>
                <a:latin typeface="Arial"/>
                <a:ea typeface="文鼎中明" pitchFamily="49" charset="-120"/>
              </a:rPr>
              <a:t>ixed </a:t>
            </a:r>
            <a:r>
              <a:rPr lang="en-US" altLang="zh-CN" sz="1100" u="sng" noProof="1" smtClean="0">
                <a:solidFill>
                  <a:srgbClr val="000000"/>
                </a:solidFill>
                <a:latin typeface="Arial"/>
                <a:ea typeface="文鼎中明" pitchFamily="49" charset="-120"/>
              </a:rPr>
              <a:t>s</a:t>
            </a:r>
            <a:r>
              <a:rPr lang="en-US" altLang="zh-CN" sz="1100" noProof="1" smtClean="0">
                <a:solidFill>
                  <a:srgbClr val="000000"/>
                </a:solidFill>
                <a:latin typeface="Arial"/>
                <a:ea typeface="文鼎中明" pitchFamily="49" charset="-120"/>
              </a:rPr>
              <a:t>ignal </a:t>
            </a:r>
            <a:r>
              <a:rPr lang="en-US" altLang="zh-CN" sz="1100" u="sng" noProof="1" smtClean="0">
                <a:solidFill>
                  <a:srgbClr val="000000"/>
                </a:solidFill>
                <a:latin typeface="Arial"/>
                <a:ea typeface="文鼎中明" pitchFamily="49" charset="-120"/>
              </a:rPr>
              <a:t>o</a:t>
            </a:r>
            <a:r>
              <a:rPr lang="en-US" altLang="zh-CN" sz="1100" noProof="1" smtClean="0">
                <a:solidFill>
                  <a:srgbClr val="000000"/>
                </a:solidFill>
                <a:latin typeface="Arial"/>
                <a:ea typeface="文鼎中明" pitchFamily="49" charset="-120"/>
              </a:rPr>
              <a:t>scilloscope</a:t>
            </a:r>
            <a:r>
              <a:rPr lang="zh-CN" altLang="en-US" sz="1100" noProof="1" smtClean="0">
                <a:solidFill>
                  <a:srgbClr val="000000"/>
                </a:solidFill>
                <a:latin typeface="Arial"/>
                <a:ea typeface="文鼎中明" pitchFamily="49" charset="-120"/>
              </a:rPr>
              <a:t>，混合信號示波器。</a:t>
            </a:r>
            <a:r>
              <a:rPr lang="en-US" altLang="zh-CN" sz="1100" noProof="1" smtClean="0">
                <a:solidFill>
                  <a:srgbClr val="000000"/>
                </a:solidFill>
                <a:latin typeface="Arial"/>
                <a:ea typeface="文鼎中明" pitchFamily="49" charset="-120"/>
              </a:rPr>
              <a:t>MSO </a:t>
            </a:r>
            <a:r>
              <a:rPr lang="zh-CN" altLang="en-US" sz="1100" noProof="1" smtClean="0">
                <a:solidFill>
                  <a:srgbClr val="000000"/>
                </a:solidFill>
                <a:latin typeface="Arial"/>
                <a:ea typeface="文鼎中明" pitchFamily="49" charset="-120"/>
              </a:rPr>
              <a:t>基本上是一種 </a:t>
            </a:r>
            <a:r>
              <a:rPr lang="en-US" altLang="zh-CN" sz="1100" noProof="1" smtClean="0">
                <a:solidFill>
                  <a:srgbClr val="000000"/>
                </a:solidFill>
                <a:latin typeface="Arial"/>
                <a:ea typeface="文鼎中明" pitchFamily="49" charset="-120"/>
              </a:rPr>
              <a:t>DSO</a:t>
            </a:r>
            <a:r>
              <a:rPr lang="zh-CN" altLang="en-US" sz="1100" noProof="1" smtClean="0">
                <a:solidFill>
                  <a:srgbClr val="000000"/>
                </a:solidFill>
                <a:latin typeface="Arial"/>
                <a:ea typeface="文鼎中明" pitchFamily="49" charset="-120"/>
              </a:rPr>
              <a:t>，會配備擷取的邏輯分析儀通道。</a:t>
            </a:r>
          </a:p>
          <a:p>
            <a:pPr algn="just">
              <a:spcBef>
                <a:spcPts val="0"/>
              </a:spcBef>
              <a:spcAft>
                <a:spcPts val="0"/>
              </a:spcAft>
            </a:pPr>
            <a:endParaRPr lang="zh-CN" altLang="en-US" sz="1100" noProof="1" smtClean="0">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sz="1100" b="1" noProof="1" smtClean="0">
                <a:solidFill>
                  <a:srgbClr val="000000"/>
                </a:solidFill>
                <a:latin typeface="Arial"/>
                <a:ea typeface="文鼎中明" pitchFamily="49" charset="-120"/>
              </a:rPr>
              <a:t>探測基礎</a:t>
            </a:r>
          </a:p>
          <a:p>
            <a:pPr algn="just">
              <a:spcBef>
                <a:spcPts val="0"/>
              </a:spcBef>
              <a:spcAft>
                <a:spcPts val="0"/>
              </a:spcAft>
            </a:pPr>
            <a:r>
              <a:rPr lang="zh-TW" altLang="en-US" sz="1100" noProof="1" smtClean="0">
                <a:solidFill>
                  <a:srgbClr val="000000"/>
                </a:solidFill>
                <a:latin typeface="Arial"/>
                <a:ea typeface="文鼎中明" pitchFamily="49" charset="-120"/>
              </a:rPr>
              <a:t>在示波器上量測電子信號，需要將所需的受測信號連接至示波器的輸入 </a:t>
            </a:r>
            <a:r>
              <a:rPr lang="en-US" altLang="zh-TW" sz="1100" noProof="1" smtClean="0">
                <a:solidFill>
                  <a:srgbClr val="000000"/>
                </a:solidFill>
                <a:latin typeface="Arial"/>
                <a:ea typeface="文鼎中明" pitchFamily="49" charset="-120"/>
              </a:rPr>
              <a:t>BNC </a:t>
            </a:r>
            <a:r>
              <a:rPr lang="zh-TW" altLang="en-US" sz="1100" noProof="1" smtClean="0">
                <a:solidFill>
                  <a:srgbClr val="000000"/>
                </a:solidFill>
                <a:latin typeface="Arial"/>
                <a:ea typeface="文鼎中明" pitchFamily="49" charset="-120"/>
              </a:rPr>
              <a:t>接頭。如果要量測產生器的輸出，通常會使用標準的 </a:t>
            </a:r>
            <a:r>
              <a:rPr lang="en-US" altLang="zh-TW" sz="1100" noProof="1" smtClean="0">
                <a:solidFill>
                  <a:srgbClr val="000000"/>
                </a:solidFill>
                <a:latin typeface="Arial"/>
                <a:ea typeface="文鼎中明" pitchFamily="49" charset="-120"/>
              </a:rPr>
              <a:t>50-</a:t>
            </a:r>
            <a:r>
              <a:rPr lang="el-GR" altLang="zh-TW" sz="1100" noProof="1" smtClean="0">
                <a:solidFill>
                  <a:srgbClr val="000000"/>
                </a:solidFill>
                <a:latin typeface="Arial"/>
                <a:ea typeface="文鼎中明" pitchFamily="49" charset="-120"/>
              </a:rPr>
              <a:t>Ω</a:t>
            </a:r>
            <a:r>
              <a:rPr lang="zh-TW" altLang="en-US" sz="1100" noProof="1" smtClean="0">
                <a:solidFill>
                  <a:srgbClr val="000000"/>
                </a:solidFill>
                <a:latin typeface="Arial"/>
                <a:ea typeface="文鼎中明" pitchFamily="49" charset="-120"/>
              </a:rPr>
              <a:t> </a:t>
            </a:r>
            <a:r>
              <a:rPr lang="en-US" altLang="zh-TW" sz="1100" noProof="1" smtClean="0">
                <a:solidFill>
                  <a:srgbClr val="000000"/>
                </a:solidFill>
                <a:latin typeface="Arial"/>
                <a:ea typeface="文鼎中明" pitchFamily="49" charset="-120"/>
              </a:rPr>
              <a:t>BNC </a:t>
            </a:r>
            <a:r>
              <a:rPr lang="zh-TW" altLang="en-US" sz="1100" noProof="1" smtClean="0">
                <a:solidFill>
                  <a:srgbClr val="000000"/>
                </a:solidFill>
                <a:latin typeface="Arial"/>
                <a:ea typeface="文鼎中明" pitchFamily="49" charset="-120"/>
              </a:rPr>
              <a:t>或 </a:t>
            </a:r>
            <a:r>
              <a:rPr lang="en-US" altLang="zh-TW" sz="1100" noProof="1" smtClean="0">
                <a:solidFill>
                  <a:srgbClr val="000000"/>
                </a:solidFill>
                <a:latin typeface="Arial"/>
                <a:ea typeface="文鼎中明" pitchFamily="49" charset="-120"/>
              </a:rPr>
              <a:t>SMA </a:t>
            </a:r>
            <a:r>
              <a:rPr lang="zh-TW" altLang="en-US" sz="1100" noProof="1" smtClean="0">
                <a:solidFill>
                  <a:srgbClr val="000000"/>
                </a:solidFill>
                <a:latin typeface="Arial"/>
                <a:ea typeface="文鼎中明" pitchFamily="49" charset="-120"/>
              </a:rPr>
              <a:t>纜線，將產生器的輸出直接連接到示波器的輸入。不過，如果想要量測電路</a:t>
            </a:r>
            <a:r>
              <a:rPr lang="en-US" altLang="zh-TW" sz="1100" noProof="1" smtClean="0">
                <a:solidFill>
                  <a:srgbClr val="000000"/>
                </a:solidFill>
                <a:latin typeface="Arial"/>
                <a:ea typeface="文鼎中明" pitchFamily="49" charset="-120"/>
              </a:rPr>
              <a:t>/</a:t>
            </a:r>
            <a:r>
              <a:rPr lang="zh-TW" altLang="en-US" sz="1100" noProof="1" smtClean="0">
                <a:solidFill>
                  <a:srgbClr val="000000"/>
                </a:solidFill>
                <a:latin typeface="Arial"/>
                <a:ea typeface="文鼎中明" pitchFamily="49" charset="-120"/>
              </a:rPr>
              <a:t>設計中某一點的信號特性，則通常會使用示波器的「探頭」來進行。</a:t>
            </a:r>
          </a:p>
          <a:p>
            <a:pPr algn="just">
              <a:spcBef>
                <a:spcPts val="0"/>
              </a:spcBef>
              <a:spcAft>
                <a:spcPts val="0"/>
              </a:spcAft>
            </a:pPr>
            <a:r>
              <a:rPr lang="zh-TW" altLang="en-US" sz="1100" noProof="1" smtClean="0">
                <a:solidFill>
                  <a:srgbClr val="000000"/>
                </a:solidFill>
                <a:latin typeface="Arial"/>
                <a:ea typeface="文鼎中明" pitchFamily="49" charset="-120"/>
              </a:rPr>
              <a:t>探頭的種類，會根據不同的用途和特殊用途 </a:t>
            </a:r>
            <a:r>
              <a:rPr lang="en-US" altLang="zh-TW" sz="1100" noProof="1" smtClean="0">
                <a:solidFill>
                  <a:srgbClr val="000000"/>
                </a:solidFill>
                <a:latin typeface="Arial"/>
                <a:ea typeface="文鼎中明" pitchFamily="49" charset="-120"/>
              </a:rPr>
              <a:t>(</a:t>
            </a:r>
            <a:r>
              <a:rPr lang="zh-TW" altLang="en-US" sz="1100" noProof="1" smtClean="0">
                <a:solidFill>
                  <a:srgbClr val="000000"/>
                </a:solidFill>
                <a:latin typeface="Arial"/>
                <a:ea typeface="文鼎中明" pitchFamily="49" charset="-120"/>
              </a:rPr>
              <a:t>例如高頻率應用、高電壓應用、電流等</a:t>
            </a:r>
            <a:r>
              <a:rPr lang="en-US" altLang="zh-TW" sz="1100" noProof="1" smtClean="0">
                <a:solidFill>
                  <a:srgbClr val="000000"/>
                </a:solidFill>
                <a:latin typeface="Arial"/>
                <a:ea typeface="文鼎中明" pitchFamily="49" charset="-120"/>
              </a:rPr>
              <a:t>) </a:t>
            </a:r>
            <a:r>
              <a:rPr lang="zh-TW" altLang="en-US" sz="1100" noProof="1" smtClean="0">
                <a:solidFill>
                  <a:srgbClr val="000000"/>
                </a:solidFill>
                <a:latin typeface="Arial"/>
                <a:ea typeface="文鼎中明" pitchFamily="49" charset="-120"/>
              </a:rPr>
              <a:t>而有所不同。不過，在測試大範圍的信號時，最常使用的示波器探頭類型稱為「被動 </a:t>
            </a:r>
            <a:r>
              <a:rPr lang="en-US" altLang="zh-TW" sz="1100" noProof="1" smtClean="0">
                <a:solidFill>
                  <a:srgbClr val="000000"/>
                </a:solidFill>
                <a:latin typeface="Arial"/>
                <a:ea typeface="文鼎中明" pitchFamily="49" charset="-120"/>
              </a:rPr>
              <a:t>10</a:t>
            </a:r>
            <a:r>
              <a:rPr lang="zh-TW" altLang="en-US" sz="1100" noProof="1" smtClean="0">
                <a:solidFill>
                  <a:srgbClr val="000000"/>
                </a:solidFill>
                <a:latin typeface="Arial"/>
                <a:ea typeface="文鼎中明" pitchFamily="49" charset="-120"/>
              </a:rPr>
              <a:t>：</a:t>
            </a:r>
            <a:r>
              <a:rPr lang="en-US" altLang="zh-TW" sz="1100" noProof="1" smtClean="0">
                <a:solidFill>
                  <a:srgbClr val="000000"/>
                </a:solidFill>
                <a:latin typeface="Arial"/>
                <a:ea typeface="文鼎中明" pitchFamily="49" charset="-120"/>
              </a:rPr>
              <a:t>1</a:t>
            </a:r>
            <a:r>
              <a:rPr lang="zh-TW" altLang="en-US" sz="1100" noProof="1" smtClean="0">
                <a:solidFill>
                  <a:srgbClr val="000000"/>
                </a:solidFill>
                <a:latin typeface="Arial"/>
                <a:ea typeface="文鼎中明" pitchFamily="49" charset="-120"/>
              </a:rPr>
              <a:t> 分壓器探頭」。這種類型的探頭，是在大部分指定電子實驗時會使用的探頭。</a:t>
            </a:r>
            <a:endParaRPr lang="zh-TW" altLang="en-US" sz="1100" noProof="1">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sz="1100" b="1" dirty="0" smtClean="0">
                <a:solidFill>
                  <a:srgbClr val="000000"/>
                </a:solidFill>
                <a:latin typeface="Arial"/>
                <a:ea typeface="文鼎中明" pitchFamily="49" charset="-120"/>
              </a:rPr>
              <a:t>被動 </a:t>
            </a:r>
            <a:r>
              <a:rPr lang="en-US" altLang="zh-TW" sz="1100" b="1" dirty="0" smtClean="0">
                <a:solidFill>
                  <a:srgbClr val="000000"/>
                </a:solidFill>
                <a:latin typeface="Arial"/>
                <a:ea typeface="文鼎中明" pitchFamily="49" charset="-120"/>
              </a:rPr>
              <a:t>10:1 </a:t>
            </a:r>
            <a:r>
              <a:rPr lang="zh-TW" altLang="en-US" sz="1100" b="1" dirty="0" smtClean="0">
                <a:solidFill>
                  <a:srgbClr val="000000"/>
                </a:solidFill>
                <a:latin typeface="Arial"/>
                <a:ea typeface="文鼎中明" pitchFamily="49" charset="-120"/>
              </a:rPr>
              <a:t>分壓器探頭</a:t>
            </a:r>
          </a:p>
          <a:p>
            <a:pPr algn="just">
              <a:spcBef>
                <a:spcPts val="0"/>
              </a:spcBef>
              <a:spcAft>
                <a:spcPts val="0"/>
              </a:spcAft>
            </a:pPr>
            <a:r>
              <a:rPr lang="zh-TW" altLang="en-US" sz="1100" dirty="0" smtClean="0">
                <a:solidFill>
                  <a:srgbClr val="000000"/>
                </a:solidFill>
                <a:latin typeface="Arial"/>
                <a:ea typeface="文鼎中明" pitchFamily="49" charset="-120"/>
              </a:rPr>
              <a:t>這裡我們要提出一個將被動 </a:t>
            </a:r>
            <a:r>
              <a:rPr lang="en-US" altLang="zh-TW" sz="1100" dirty="0" smtClean="0">
                <a:solidFill>
                  <a:srgbClr val="000000"/>
                </a:solidFill>
                <a:latin typeface="Arial"/>
                <a:ea typeface="文鼎中明" pitchFamily="49" charset="-120"/>
              </a:rPr>
              <a:t>10:1</a:t>
            </a:r>
            <a:r>
              <a:rPr lang="zh-TW" altLang="en-US" sz="1100" dirty="0" smtClean="0">
                <a:solidFill>
                  <a:srgbClr val="000000"/>
                </a:solidFill>
                <a:latin typeface="Arial"/>
                <a:ea typeface="文鼎中明" pitchFamily="49" charset="-120"/>
              </a:rPr>
              <a:t>分壓器探頭連接到示波器輸入的電子模型。所謂「被動」是指探頭不包含主動電路，如電晶體和放大器等。也就是說，探頭完全是由被動元素</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元件組成，包括電阻、電容和電感。</a:t>
            </a:r>
          </a:p>
          <a:p>
            <a:pPr algn="just">
              <a:spcBef>
                <a:spcPts val="0"/>
              </a:spcBef>
              <a:spcAft>
                <a:spcPts val="0"/>
              </a:spcAft>
            </a:pPr>
            <a:r>
              <a:rPr lang="zh-TW" altLang="en-US" sz="1100" dirty="0" smtClean="0">
                <a:solidFill>
                  <a:srgbClr val="000000"/>
                </a:solidFill>
                <a:latin typeface="Arial"/>
                <a:ea typeface="文鼎中明" pitchFamily="49" charset="-120"/>
              </a:rPr>
              <a:t>「</a:t>
            </a:r>
            <a:r>
              <a:rPr lang="en-US" altLang="zh-TW" sz="1100" dirty="0" smtClean="0">
                <a:solidFill>
                  <a:srgbClr val="000000"/>
                </a:solidFill>
                <a:latin typeface="Arial"/>
                <a:ea typeface="文鼎中明" pitchFamily="49" charset="-120"/>
              </a:rPr>
              <a:t>10:1</a:t>
            </a:r>
            <a:r>
              <a:rPr lang="zh-TW" altLang="en-US" sz="1100" dirty="0" smtClean="0">
                <a:solidFill>
                  <a:srgbClr val="000000"/>
                </a:solidFill>
                <a:latin typeface="Arial"/>
                <a:ea typeface="文鼎中明" pitchFamily="49" charset="-120"/>
              </a:rPr>
              <a:t>」</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唸為 </a:t>
            </a:r>
            <a:r>
              <a:rPr lang="en-US" altLang="zh-TW" sz="1100" dirty="0" smtClean="0">
                <a:solidFill>
                  <a:srgbClr val="000000"/>
                </a:solidFill>
                <a:latin typeface="Arial"/>
                <a:ea typeface="文鼎中明" pitchFamily="49" charset="-120"/>
              </a:rPr>
              <a:t>10 </a:t>
            </a:r>
            <a:r>
              <a:rPr lang="zh-TW" altLang="en-US" sz="1100" dirty="0" smtClean="0">
                <a:solidFill>
                  <a:srgbClr val="000000"/>
                </a:solidFill>
                <a:latin typeface="Arial"/>
                <a:ea typeface="文鼎中明" pitchFamily="49" charset="-120"/>
              </a:rPr>
              <a:t>比 </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表示探頭會經由電阻分壓器網路，以 </a:t>
            </a:r>
            <a:r>
              <a:rPr lang="en-US" altLang="zh-TW" sz="1100" dirty="0" smtClean="0">
                <a:solidFill>
                  <a:srgbClr val="000000"/>
                </a:solidFill>
                <a:latin typeface="Arial"/>
                <a:ea typeface="文鼎中明" pitchFamily="49" charset="-120"/>
              </a:rPr>
              <a:t>10 </a:t>
            </a:r>
            <a:r>
              <a:rPr lang="zh-TW" altLang="en-US" sz="1100" dirty="0" smtClean="0">
                <a:solidFill>
                  <a:srgbClr val="000000"/>
                </a:solidFill>
                <a:latin typeface="Arial"/>
                <a:ea typeface="文鼎中明" pitchFamily="49" charset="-120"/>
              </a:rPr>
              <a:t>為係數，降低探頭輸入信號的振幅。示波器量測系統的輸入阻抗</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探頭 </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示波器的 </a:t>
            </a:r>
            <a:r>
              <a:rPr lang="en-US" altLang="zh-TW" sz="1100" dirty="0" smtClean="0">
                <a:solidFill>
                  <a:srgbClr val="000000"/>
                </a:solidFill>
                <a:latin typeface="Arial"/>
                <a:ea typeface="文鼎中明" pitchFamily="49" charset="-120"/>
              </a:rPr>
              <a:t>Z) </a:t>
            </a:r>
            <a:r>
              <a:rPr lang="zh-TW" altLang="en-US" sz="1100" dirty="0" smtClean="0">
                <a:solidFill>
                  <a:srgbClr val="000000"/>
                </a:solidFill>
                <a:latin typeface="Arial"/>
                <a:ea typeface="文鼎中明" pitchFamily="49" charset="-120"/>
              </a:rPr>
              <a:t>通常也會以 </a:t>
            </a:r>
            <a:r>
              <a:rPr lang="en-US" altLang="zh-TW" sz="1100" dirty="0" smtClean="0">
                <a:solidFill>
                  <a:srgbClr val="000000"/>
                </a:solidFill>
                <a:latin typeface="Arial"/>
                <a:ea typeface="文鼎中明" pitchFamily="49" charset="-120"/>
              </a:rPr>
              <a:t>10 </a:t>
            </a:r>
            <a:r>
              <a:rPr lang="zh-TW" altLang="en-US" sz="1100" dirty="0" smtClean="0">
                <a:solidFill>
                  <a:srgbClr val="000000"/>
                </a:solidFill>
                <a:latin typeface="Arial"/>
                <a:ea typeface="文鼎中明" pitchFamily="49" charset="-120"/>
              </a:rPr>
              <a:t>為係數而增加。</a:t>
            </a:r>
          </a:p>
          <a:p>
            <a:pPr algn="just">
              <a:spcBef>
                <a:spcPts val="0"/>
              </a:spcBef>
              <a:spcAft>
                <a:spcPts val="0"/>
              </a:spcAft>
            </a:pPr>
            <a:r>
              <a:rPr lang="zh-TW" altLang="en-US" sz="1100" dirty="0" smtClean="0">
                <a:solidFill>
                  <a:srgbClr val="000000"/>
                </a:solidFill>
                <a:latin typeface="Arial"/>
                <a:ea typeface="文鼎中明" pitchFamily="49" charset="-120"/>
              </a:rPr>
              <a:t>最後，務必注意，所有使用此探頭類型的量測都必須在接地情況下進行。也就是說，您應該將探頭的輸入尖連接到所需的測試點，同時還</a:t>
            </a:r>
            <a:r>
              <a:rPr lang="zh-TW" altLang="en-US" sz="1100" b="1" i="1" dirty="0" smtClean="0">
                <a:solidFill>
                  <a:srgbClr val="000000"/>
                </a:solidFill>
                <a:latin typeface="Arial"/>
                <a:ea typeface="文鼎中明" pitchFamily="49" charset="-120"/>
              </a:rPr>
              <a:t>必須 </a:t>
            </a:r>
            <a:r>
              <a:rPr lang="zh-TW" altLang="en-US" sz="1100" dirty="0" smtClean="0">
                <a:solidFill>
                  <a:srgbClr val="000000"/>
                </a:solidFill>
                <a:latin typeface="Arial"/>
                <a:ea typeface="文鼎中明" pitchFamily="49" charset="-120"/>
              </a:rPr>
              <a:t>將探頭的接地引線</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夾連接到電路的接地處。使用這種類型的探頭時，您不能量測跨越兩個中間電路元件的電壓。這種差異量測類型需要使用特殊的差分主動探頭。</a:t>
            </a:r>
          </a:p>
          <a:p>
            <a:pPr algn="just">
              <a:spcBef>
                <a:spcPts val="0"/>
              </a:spcBef>
              <a:spcAft>
                <a:spcPts val="0"/>
              </a:spcAft>
            </a:pPr>
            <a:r>
              <a:rPr lang="zh-TW" altLang="en-US" sz="1100" dirty="0" smtClean="0">
                <a:solidFill>
                  <a:srgbClr val="000000"/>
                </a:solidFill>
                <a:latin typeface="Arial"/>
                <a:ea typeface="文鼎中明" pitchFamily="49" charset="-120"/>
              </a:rPr>
              <a:t>同時還請注意，您不應嘗試使用示波器探頭完成電路。</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5915"/>
              </a:spcBef>
              <a:spcAft>
                <a:spcPts val="0"/>
              </a:spcAft>
            </a:pPr>
            <a:r>
              <a:rPr lang="zh-TW" altLang="en-US" sz="1200" b="1" dirty="0" smtClean="0">
                <a:solidFill>
                  <a:srgbClr val="000000"/>
                </a:solidFill>
                <a:latin typeface="Arial"/>
                <a:ea typeface="文鼎中明" pitchFamily="49" charset="-120"/>
              </a:rPr>
              <a:t>低頻率</a:t>
            </a:r>
            <a:r>
              <a:rPr lang="en-US" altLang="zh-TW" sz="1200" b="1" dirty="0" smtClean="0">
                <a:solidFill>
                  <a:srgbClr val="000000"/>
                </a:solidFill>
                <a:latin typeface="Arial"/>
                <a:ea typeface="文鼎中明" pitchFamily="49" charset="-120"/>
              </a:rPr>
              <a:t>/DC </a:t>
            </a:r>
            <a:r>
              <a:rPr lang="zh-TW" altLang="en-US" sz="1200" b="1" dirty="0" smtClean="0">
                <a:solidFill>
                  <a:srgbClr val="000000"/>
                </a:solidFill>
                <a:latin typeface="Arial"/>
                <a:ea typeface="文鼎中明" pitchFamily="49" charset="-120"/>
              </a:rPr>
              <a:t>模式</a:t>
            </a:r>
          </a:p>
          <a:p>
            <a:pPr algn="just">
              <a:spcBef>
                <a:spcPts val="0"/>
              </a:spcBef>
              <a:spcAft>
                <a:spcPts val="0"/>
              </a:spcAft>
            </a:pPr>
            <a:r>
              <a:rPr lang="zh-TW" altLang="en-US" sz="1200" dirty="0" smtClean="0">
                <a:solidFill>
                  <a:srgbClr val="000000"/>
                </a:solidFill>
                <a:latin typeface="Arial"/>
                <a:ea typeface="文鼎中明" pitchFamily="49" charset="-120"/>
              </a:rPr>
              <a:t>對於低頻率或 </a:t>
            </a:r>
            <a:r>
              <a:rPr lang="en-US" altLang="zh-TW" sz="1200" dirty="0" smtClean="0">
                <a:solidFill>
                  <a:srgbClr val="000000"/>
                </a:solidFill>
                <a:latin typeface="Arial"/>
                <a:ea typeface="文鼎中明" pitchFamily="49" charset="-120"/>
              </a:rPr>
              <a:t>DC </a:t>
            </a:r>
            <a:r>
              <a:rPr lang="zh-TW" altLang="en-US" sz="1200" dirty="0" smtClean="0">
                <a:solidFill>
                  <a:srgbClr val="000000"/>
                </a:solidFill>
                <a:latin typeface="Arial"/>
                <a:ea typeface="文鼎中明" pitchFamily="49" charset="-120"/>
              </a:rPr>
              <a:t>量測應用，我們可藉由移除上一張投影片中顯示之模式的所有電容元素，來對示波器探頭模式進行大幅度的簡化。左邊靠近探頭尖的位置是一個與示波器的標準 </a:t>
            </a:r>
            <a:r>
              <a:rPr lang="en-US" altLang="zh-TW" sz="1200" dirty="0" smtClean="0">
                <a:solidFill>
                  <a:srgbClr val="000000"/>
                </a:solidFill>
                <a:latin typeface="Arial"/>
                <a:ea typeface="文鼎中明" pitchFamily="49" charset="-120"/>
              </a:rPr>
              <a:t>1 M</a:t>
            </a:r>
            <a:r>
              <a:rPr lang="el-GR" altLang="zh-TW" sz="1200" dirty="0" smtClean="0">
                <a:solidFill>
                  <a:srgbClr val="000000"/>
                </a:solidFill>
                <a:latin typeface="Arial"/>
                <a:ea typeface="文鼎中明" pitchFamily="49" charset="-120"/>
              </a:rPr>
              <a:t>Ω</a:t>
            </a:r>
            <a:r>
              <a:rPr lang="zh-TW" altLang="en-US" sz="1200" dirty="0" smtClean="0">
                <a:solidFill>
                  <a:srgbClr val="000000"/>
                </a:solidFill>
                <a:latin typeface="Arial"/>
                <a:ea typeface="文鼎中明" pitchFamily="49" charset="-120"/>
              </a:rPr>
              <a:t> 輸入端子相連的 </a:t>
            </a:r>
            <a:r>
              <a:rPr lang="en-US" altLang="zh-TW" sz="1200" dirty="0" smtClean="0">
                <a:solidFill>
                  <a:srgbClr val="000000"/>
                </a:solidFill>
                <a:latin typeface="Arial"/>
                <a:ea typeface="文鼎中明" pitchFamily="49" charset="-120"/>
              </a:rPr>
              <a:t>9 M</a:t>
            </a:r>
            <a:r>
              <a:rPr lang="el-GR" altLang="zh-TW" sz="1200" dirty="0" smtClean="0">
                <a:solidFill>
                  <a:srgbClr val="000000"/>
                </a:solidFill>
                <a:latin typeface="Arial"/>
                <a:ea typeface="文鼎中明" pitchFamily="49" charset="-120"/>
              </a:rPr>
              <a:t>Ω</a:t>
            </a:r>
            <a:r>
              <a:rPr lang="zh-TW" altLang="en-US" sz="1200" dirty="0" smtClean="0">
                <a:solidFill>
                  <a:srgbClr val="000000"/>
                </a:solidFill>
                <a:latin typeface="Arial"/>
                <a:ea typeface="文鼎中明" pitchFamily="49" charset="-120"/>
              </a:rPr>
              <a:t> 電阻器。利用歐姆定律，您可以看到示波器之輸入 </a:t>
            </a:r>
            <a:r>
              <a:rPr lang="en-US" altLang="zh-TW" sz="1200" dirty="0" smtClean="0">
                <a:solidFill>
                  <a:srgbClr val="000000"/>
                </a:solidFill>
                <a:latin typeface="Arial"/>
                <a:ea typeface="文鼎中明" pitchFamily="49" charset="-120"/>
              </a:rPr>
              <a:t>BNC </a:t>
            </a:r>
            <a:r>
              <a:rPr lang="zh-TW" altLang="en-US" sz="1200" dirty="0" smtClean="0">
                <a:solidFill>
                  <a:srgbClr val="000000"/>
                </a:solidFill>
                <a:latin typeface="Arial"/>
                <a:ea typeface="文鼎中明" pitchFamily="49" charset="-120"/>
              </a:rPr>
              <a:t>的信號電壓位準，在探頭尖上的電壓位準會變為 </a:t>
            </a:r>
            <a:r>
              <a:rPr lang="en-US" altLang="zh-TW" sz="1200" dirty="0" smtClean="0">
                <a:solidFill>
                  <a:srgbClr val="000000"/>
                </a:solidFill>
                <a:latin typeface="Arial"/>
                <a:ea typeface="文鼎中明" pitchFamily="49" charset="-120"/>
              </a:rPr>
              <a:t>1/10</a:t>
            </a:r>
            <a:r>
              <a:rPr lang="zh-TW" altLang="en-US" sz="1200" dirty="0" smtClean="0">
                <a:solidFill>
                  <a:srgbClr val="000000"/>
                </a:solidFill>
                <a:latin typeface="Arial"/>
                <a:ea typeface="文鼎中明" pitchFamily="49" charset="-120"/>
              </a:rPr>
              <a:t>。</a:t>
            </a: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200" dirty="0" smtClean="0">
                <a:solidFill>
                  <a:srgbClr val="000000"/>
                </a:solidFill>
                <a:latin typeface="Arial"/>
                <a:ea typeface="文鼎中明" pitchFamily="49" charset="-120"/>
              </a:rPr>
              <a:t>	</a:t>
            </a:r>
            <a:r>
              <a:rPr lang="en-US" altLang="zh-TW" sz="1200" dirty="0" err="1" smtClean="0">
                <a:solidFill>
                  <a:srgbClr val="000000"/>
                </a:solidFill>
                <a:latin typeface="Arial"/>
                <a:ea typeface="文鼎中明" pitchFamily="49" charset="-120"/>
              </a:rPr>
              <a:t>V</a:t>
            </a:r>
            <a:r>
              <a:rPr lang="en-US" altLang="zh-TW" sz="1200" baseline="-25000" dirty="0" err="1" smtClean="0">
                <a:solidFill>
                  <a:srgbClr val="000000"/>
                </a:solidFill>
                <a:latin typeface="Arial"/>
                <a:ea typeface="文鼎中明" pitchFamily="49" charset="-120"/>
              </a:rPr>
              <a:t>scope</a:t>
            </a:r>
            <a:r>
              <a:rPr lang="en-US" altLang="zh-TW" sz="1200" baseline="-25000" dirty="0" smtClean="0">
                <a:solidFill>
                  <a:srgbClr val="000000"/>
                </a:solidFill>
                <a:latin typeface="Arial"/>
                <a:ea typeface="文鼎中明" pitchFamily="49" charset="-120"/>
              </a:rPr>
              <a:t> </a:t>
            </a:r>
            <a:r>
              <a:rPr lang="en-US" altLang="zh-TW" sz="1200" dirty="0" smtClean="0">
                <a:solidFill>
                  <a:srgbClr val="000000"/>
                </a:solidFill>
                <a:latin typeface="Arial"/>
                <a:ea typeface="文鼎中明" pitchFamily="49" charset="-120"/>
              </a:rPr>
              <a:t>= </a:t>
            </a:r>
            <a:r>
              <a:rPr lang="en-US" altLang="zh-TW" sz="1200" dirty="0" err="1" smtClean="0">
                <a:solidFill>
                  <a:srgbClr val="000000"/>
                </a:solidFill>
                <a:latin typeface="Arial"/>
                <a:ea typeface="文鼎中明" pitchFamily="49" charset="-120"/>
              </a:rPr>
              <a:t>V</a:t>
            </a:r>
            <a:r>
              <a:rPr lang="en-US" altLang="zh-TW" sz="1200" baseline="-25000" dirty="0" err="1" smtClean="0">
                <a:solidFill>
                  <a:srgbClr val="000000"/>
                </a:solidFill>
                <a:latin typeface="Arial"/>
                <a:ea typeface="文鼎中明" pitchFamily="49" charset="-120"/>
              </a:rPr>
              <a:t>tip</a:t>
            </a:r>
            <a:r>
              <a:rPr lang="zh-TW" altLang="en-US" sz="1200" dirty="0" smtClean="0">
                <a:solidFill>
                  <a:srgbClr val="000000"/>
                </a:solidFill>
                <a:latin typeface="Arial"/>
                <a:ea typeface="文鼎中明" pitchFamily="49" charset="-120"/>
              </a:rPr>
              <a:t> </a:t>
            </a:r>
            <a:r>
              <a:rPr lang="en-US" altLang="zh-TW" sz="1200" dirty="0" smtClean="0">
                <a:solidFill>
                  <a:srgbClr val="000000"/>
                </a:solidFill>
                <a:latin typeface="Arial"/>
                <a:ea typeface="文鼎中明" pitchFamily="49" charset="-120"/>
              </a:rPr>
              <a:t>x 1M</a:t>
            </a:r>
            <a:r>
              <a:rPr lang="el-GR" altLang="zh-TW" sz="1200" dirty="0" smtClean="0">
                <a:solidFill>
                  <a:srgbClr val="000000"/>
                </a:solidFill>
                <a:latin typeface="Arial"/>
                <a:ea typeface="文鼎中明" pitchFamily="49" charset="-120"/>
              </a:rPr>
              <a:t>Ω</a:t>
            </a:r>
            <a:r>
              <a:rPr lang="en-US" altLang="zh-TW" sz="1200" dirty="0" smtClean="0">
                <a:solidFill>
                  <a:srgbClr val="000000"/>
                </a:solidFill>
                <a:latin typeface="Arial"/>
                <a:ea typeface="文鼎中明" pitchFamily="49" charset="-120"/>
              </a:rPr>
              <a:t>/(1M</a:t>
            </a:r>
            <a:r>
              <a:rPr lang="el-GR" altLang="zh-TW" sz="1200" dirty="0" smtClean="0">
                <a:solidFill>
                  <a:srgbClr val="000000"/>
                </a:solidFill>
                <a:latin typeface="Arial"/>
                <a:ea typeface="文鼎中明" pitchFamily="49" charset="-120"/>
              </a:rPr>
              <a:t>Ω</a:t>
            </a:r>
            <a:r>
              <a:rPr lang="zh-TW" altLang="en-US" sz="1200" dirty="0" smtClean="0">
                <a:solidFill>
                  <a:srgbClr val="000000"/>
                </a:solidFill>
                <a:latin typeface="Arial"/>
                <a:ea typeface="文鼎中明" pitchFamily="49" charset="-120"/>
              </a:rPr>
              <a:t> </a:t>
            </a:r>
            <a:r>
              <a:rPr lang="en-US" altLang="zh-TW" sz="1200" dirty="0" smtClean="0">
                <a:solidFill>
                  <a:srgbClr val="000000"/>
                </a:solidFill>
                <a:latin typeface="Arial"/>
                <a:ea typeface="文鼎中明" pitchFamily="49" charset="-120"/>
              </a:rPr>
              <a:t>+ 9M</a:t>
            </a:r>
            <a:r>
              <a:rPr lang="el-GR" altLang="zh-TW" sz="1200" dirty="0" smtClean="0">
                <a:solidFill>
                  <a:srgbClr val="000000"/>
                </a:solidFill>
                <a:latin typeface="Arial"/>
                <a:ea typeface="文鼎中明" pitchFamily="49" charset="-120"/>
              </a:rPr>
              <a:t>Ω</a:t>
            </a:r>
            <a:r>
              <a:rPr lang="en-US" altLang="zh-TW" sz="1200" dirty="0" smtClean="0">
                <a:solidFill>
                  <a:srgbClr val="000000"/>
                </a:solidFill>
                <a:latin typeface="Arial"/>
                <a:ea typeface="文鼎中明" pitchFamily="49" charset="-120"/>
              </a:rPr>
              <a:t>)</a:t>
            </a:r>
            <a:endParaRPr lang="zh-TW" altLang="en-US" sz="1200" dirty="0" smtClean="0">
              <a:solidFill>
                <a:srgbClr val="000000"/>
              </a:solidFill>
              <a:latin typeface="Arial"/>
              <a:ea typeface="文鼎中明" pitchFamily="49" charset="-120"/>
            </a:endParaRP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200" dirty="0" smtClean="0">
                <a:solidFill>
                  <a:srgbClr val="000000"/>
                </a:solidFill>
                <a:latin typeface="Arial"/>
                <a:ea typeface="文鼎中明" pitchFamily="49" charset="-120"/>
              </a:rPr>
              <a:t>目前大多數的示波器都含有探頭衰減係數，該係數會自動補償電壓量測值，使其能夠以相對於探頭尖的數值回報。某些示波器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如 </a:t>
            </a:r>
            <a:r>
              <a:rPr lang="en-US" altLang="zh-TW" sz="1200" dirty="0" err="1" smtClean="0">
                <a:solidFill>
                  <a:srgbClr val="000000"/>
                </a:solidFill>
                <a:latin typeface="Arial"/>
                <a:ea typeface="文鼎中明" pitchFamily="49" charset="-120"/>
              </a:rPr>
              <a:t>Keysight</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的 </a:t>
            </a:r>
            <a:r>
              <a:rPr lang="en-US" altLang="zh-TW" sz="1200" dirty="0" smtClean="0">
                <a:solidFill>
                  <a:srgbClr val="000000"/>
                </a:solidFill>
                <a:latin typeface="Arial"/>
                <a:ea typeface="文鼎中明" pitchFamily="49" charset="-120"/>
              </a:rPr>
              <a:t>3000 X </a:t>
            </a:r>
            <a:r>
              <a:rPr lang="zh-TW" altLang="en-US" sz="1200" dirty="0" smtClean="0">
                <a:solidFill>
                  <a:srgbClr val="000000"/>
                </a:solidFill>
                <a:latin typeface="Arial"/>
                <a:ea typeface="文鼎中明" pitchFamily="49" charset="-120"/>
              </a:rPr>
              <a:t>系列</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會自動偵測連接的 </a:t>
            </a:r>
            <a:r>
              <a:rPr lang="en-US" altLang="zh-TW" sz="1200" dirty="0" smtClean="0">
                <a:solidFill>
                  <a:srgbClr val="000000"/>
                </a:solidFill>
                <a:latin typeface="Arial"/>
                <a:ea typeface="文鼎中明" pitchFamily="49" charset="-120"/>
              </a:rPr>
              <a:t>10:1 </a:t>
            </a:r>
            <a:r>
              <a:rPr lang="zh-TW" altLang="en-US" sz="1200" dirty="0" smtClean="0">
                <a:solidFill>
                  <a:srgbClr val="000000"/>
                </a:solidFill>
                <a:latin typeface="Arial"/>
                <a:ea typeface="文鼎中明" pitchFamily="49" charset="-120"/>
              </a:rPr>
              <a:t>探頭。而某些入門級的示波器 </a:t>
            </a:r>
            <a:r>
              <a:rPr lang="en-US" altLang="zh-TW" sz="1200" dirty="0" smtClean="0">
                <a:solidFill>
                  <a:srgbClr val="000000"/>
                </a:solidFill>
                <a:latin typeface="Arial"/>
                <a:ea typeface="文鼎中明" pitchFamily="49" charset="-120"/>
              </a:rPr>
              <a:t>(</a:t>
            </a:r>
            <a:r>
              <a:rPr lang="zh-TW" altLang="en-US" sz="1200" dirty="0" smtClean="0">
                <a:solidFill>
                  <a:srgbClr val="000000"/>
                </a:solidFill>
                <a:latin typeface="Arial"/>
                <a:ea typeface="文鼎中明" pitchFamily="49" charset="-120"/>
              </a:rPr>
              <a:t>例如 </a:t>
            </a:r>
            <a:r>
              <a:rPr lang="en-US" altLang="zh-TW" sz="1200" dirty="0" err="1" smtClean="0">
                <a:solidFill>
                  <a:srgbClr val="000000"/>
                </a:solidFill>
                <a:latin typeface="Arial"/>
                <a:ea typeface="文鼎中明" pitchFamily="49" charset="-120"/>
              </a:rPr>
              <a:t>Keysight</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的 </a:t>
            </a:r>
            <a:r>
              <a:rPr lang="en-US" altLang="zh-TW" sz="1200" dirty="0" smtClean="0">
                <a:solidFill>
                  <a:srgbClr val="000000"/>
                </a:solidFill>
                <a:latin typeface="Arial"/>
                <a:ea typeface="文鼎中明" pitchFamily="49" charset="-120"/>
              </a:rPr>
              <a:t>2000 X </a:t>
            </a:r>
            <a:r>
              <a:rPr lang="zh-TW" altLang="en-US" sz="1200" dirty="0" smtClean="0">
                <a:solidFill>
                  <a:srgbClr val="000000"/>
                </a:solidFill>
                <a:latin typeface="Arial"/>
                <a:ea typeface="文鼎中明" pitchFamily="49" charset="-120"/>
              </a:rPr>
              <a:t>系列</a:t>
            </a:r>
            <a:r>
              <a:rPr lang="en-US" altLang="zh-TW" sz="1200" dirty="0" smtClean="0">
                <a:solidFill>
                  <a:srgbClr val="000000"/>
                </a:solidFill>
                <a:latin typeface="Arial"/>
                <a:ea typeface="文鼎中明" pitchFamily="49" charset="-120"/>
              </a:rPr>
              <a:t>) </a:t>
            </a:r>
            <a:r>
              <a:rPr lang="zh-TW" altLang="en-US" sz="1200" dirty="0" smtClean="0">
                <a:solidFill>
                  <a:srgbClr val="000000"/>
                </a:solidFill>
                <a:latin typeface="Arial"/>
                <a:ea typeface="文鼎中明" pitchFamily="49" charset="-120"/>
              </a:rPr>
              <a:t>則需要使用者手動輸入探頭衰減係數。在示波器自動偵測由使用者手動輸入探頭衰減係數之後，示波器就會對所有電壓量測提供補償後的讀數。例如，若您將 </a:t>
            </a:r>
            <a:r>
              <a:rPr lang="en-US" altLang="zh-TW" sz="1200" dirty="0" smtClean="0">
                <a:solidFill>
                  <a:srgbClr val="000000"/>
                </a:solidFill>
                <a:latin typeface="Arial"/>
                <a:ea typeface="文鼎中明" pitchFamily="49" charset="-120"/>
              </a:rPr>
              <a:t>10:1 </a:t>
            </a:r>
            <a:r>
              <a:rPr lang="zh-TW" altLang="en-US" sz="1200" dirty="0" smtClean="0">
                <a:solidFill>
                  <a:srgbClr val="000000"/>
                </a:solidFill>
                <a:latin typeface="Arial"/>
                <a:ea typeface="文鼎中明" pitchFamily="49" charset="-120"/>
              </a:rPr>
              <a:t>探頭連接到 </a:t>
            </a:r>
            <a:r>
              <a:rPr lang="en-US" altLang="zh-TW" sz="1200" dirty="0" smtClean="0">
                <a:solidFill>
                  <a:srgbClr val="000000"/>
                </a:solidFill>
                <a:latin typeface="Arial"/>
                <a:ea typeface="文鼎中明" pitchFamily="49" charset="-120"/>
              </a:rPr>
              <a:t>5 V </a:t>
            </a:r>
            <a:r>
              <a:rPr lang="zh-TW" altLang="en-US" sz="1200" dirty="0" smtClean="0">
                <a:solidFill>
                  <a:srgbClr val="000000"/>
                </a:solidFill>
                <a:latin typeface="Arial"/>
                <a:ea typeface="文鼎中明" pitchFamily="49" charset="-120"/>
              </a:rPr>
              <a:t>的 </a:t>
            </a:r>
            <a:r>
              <a:rPr lang="en-US" altLang="zh-TW" sz="1200" dirty="0" smtClean="0">
                <a:solidFill>
                  <a:srgbClr val="000000"/>
                </a:solidFill>
                <a:latin typeface="Arial"/>
                <a:ea typeface="文鼎中明" pitchFamily="49" charset="-120"/>
              </a:rPr>
              <a:t>DC </a:t>
            </a:r>
            <a:r>
              <a:rPr lang="zh-TW" altLang="en-US" sz="1200" dirty="0" smtClean="0">
                <a:solidFill>
                  <a:srgbClr val="000000"/>
                </a:solidFill>
                <a:latin typeface="Arial"/>
                <a:ea typeface="文鼎中明" pitchFamily="49" charset="-120"/>
              </a:rPr>
              <a:t>電源供應器，則示波器實際上會在其輸入 </a:t>
            </a:r>
            <a:r>
              <a:rPr lang="en-US" altLang="zh-TW" sz="1200" dirty="0" smtClean="0">
                <a:solidFill>
                  <a:srgbClr val="000000"/>
                </a:solidFill>
                <a:latin typeface="Arial"/>
                <a:ea typeface="文鼎中明" pitchFamily="49" charset="-120"/>
              </a:rPr>
              <a:t>BNC </a:t>
            </a:r>
            <a:r>
              <a:rPr lang="zh-TW" altLang="en-US" sz="1200" dirty="0" smtClean="0">
                <a:solidFill>
                  <a:srgbClr val="000000"/>
                </a:solidFill>
                <a:latin typeface="Arial"/>
                <a:ea typeface="文鼎中明" pitchFamily="49" charset="-120"/>
              </a:rPr>
              <a:t>上「看到」一個 </a:t>
            </a:r>
            <a:r>
              <a:rPr lang="en-US" altLang="zh-TW" sz="1200" dirty="0" smtClean="0">
                <a:solidFill>
                  <a:srgbClr val="000000"/>
                </a:solidFill>
                <a:latin typeface="Arial"/>
                <a:ea typeface="文鼎中明" pitchFamily="49" charset="-120"/>
              </a:rPr>
              <a:t>0.5 V DC </a:t>
            </a:r>
            <a:r>
              <a:rPr lang="zh-TW" altLang="en-US" sz="1200" dirty="0" smtClean="0">
                <a:solidFill>
                  <a:srgbClr val="000000"/>
                </a:solidFill>
                <a:latin typeface="Arial"/>
                <a:ea typeface="文鼎中明" pitchFamily="49" charset="-120"/>
              </a:rPr>
              <a:t>信號。但加上 </a:t>
            </a:r>
            <a:r>
              <a:rPr lang="en-US" altLang="zh-TW" sz="1200" dirty="0" smtClean="0">
                <a:solidFill>
                  <a:srgbClr val="000000"/>
                </a:solidFill>
                <a:latin typeface="Arial"/>
                <a:ea typeface="文鼎中明" pitchFamily="49" charset="-120"/>
              </a:rPr>
              <a:t>10:1 </a:t>
            </a:r>
            <a:r>
              <a:rPr lang="zh-TW" altLang="en-US" sz="1200" dirty="0" smtClean="0">
                <a:solidFill>
                  <a:srgbClr val="000000"/>
                </a:solidFill>
                <a:latin typeface="Arial"/>
                <a:ea typeface="文鼎中明" pitchFamily="49" charset="-120"/>
              </a:rPr>
              <a:t>探頭衰減係數後，示波器將會回報它在其探頭尖上「看到」一個 </a:t>
            </a:r>
            <a:r>
              <a:rPr lang="en-US" altLang="zh-TW" sz="1200" dirty="0" smtClean="0">
                <a:solidFill>
                  <a:srgbClr val="000000"/>
                </a:solidFill>
                <a:latin typeface="Arial"/>
                <a:ea typeface="文鼎中明" pitchFamily="49" charset="-120"/>
              </a:rPr>
              <a:t>5 V </a:t>
            </a:r>
            <a:r>
              <a:rPr lang="zh-TW" altLang="en-US" sz="1200" dirty="0" smtClean="0">
                <a:solidFill>
                  <a:srgbClr val="000000"/>
                </a:solidFill>
                <a:latin typeface="Arial"/>
                <a:ea typeface="文鼎中明" pitchFamily="49" charset="-120"/>
              </a:rPr>
              <a:t>的 </a:t>
            </a:r>
            <a:r>
              <a:rPr lang="en-US" altLang="zh-TW" sz="1200" dirty="0" smtClean="0">
                <a:solidFill>
                  <a:srgbClr val="000000"/>
                </a:solidFill>
                <a:latin typeface="Arial"/>
                <a:ea typeface="文鼎中明" pitchFamily="49" charset="-120"/>
              </a:rPr>
              <a:t>DC </a:t>
            </a:r>
            <a:r>
              <a:rPr lang="zh-TW" altLang="en-US" sz="1200" dirty="0" smtClean="0">
                <a:solidFill>
                  <a:srgbClr val="000000"/>
                </a:solidFill>
                <a:latin typeface="Arial"/>
                <a:ea typeface="文鼎中明" pitchFamily="49" charset="-120"/>
              </a:rPr>
              <a:t>信號。</a:t>
            </a:r>
          </a:p>
          <a:p>
            <a:pPr algn="just">
              <a:spcBef>
                <a:spcPts val="0"/>
              </a:spcBef>
              <a:spcAft>
                <a:spcPts val="0"/>
              </a:spcAft>
            </a:pPr>
            <a:endParaRPr lang="zh-TW" altLang="en-US" dirty="0" smtClean="0">
              <a:ea typeface="文鼎中明" pitchFamily="49" charset="-120"/>
            </a:endParaRPr>
          </a:p>
          <a:p>
            <a:pPr algn="just">
              <a:spcBef>
                <a:spcPts val="0"/>
              </a:spcBef>
              <a:spcAft>
                <a:spcPts val="0"/>
              </a:spcAft>
            </a:pPr>
            <a:r>
              <a:rPr lang="zh-TW" altLang="en-US" sz="1200" dirty="0" smtClean="0">
                <a:solidFill>
                  <a:srgbClr val="000000"/>
                </a:solidFill>
                <a:latin typeface="Arial"/>
                <a:ea typeface="文鼎中明" pitchFamily="49" charset="-120"/>
              </a:rPr>
              <a:t>我們將在稍後討論更精確之被動 </a:t>
            </a:r>
            <a:r>
              <a:rPr lang="en-US" altLang="zh-TW" sz="1200" dirty="0" smtClean="0">
                <a:solidFill>
                  <a:srgbClr val="000000"/>
                </a:solidFill>
                <a:latin typeface="Arial"/>
                <a:ea typeface="文鼎中明" pitchFamily="49" charset="-120"/>
              </a:rPr>
              <a:t>10:1 </a:t>
            </a:r>
            <a:r>
              <a:rPr lang="zh-TW" altLang="en-US" sz="1200" dirty="0" smtClean="0">
                <a:solidFill>
                  <a:srgbClr val="000000"/>
                </a:solidFill>
                <a:latin typeface="Arial"/>
                <a:ea typeface="文鼎中明" pitchFamily="49" charset="-120"/>
              </a:rPr>
              <a:t>分壓器探頭的 </a:t>
            </a:r>
            <a:r>
              <a:rPr lang="en-US" altLang="zh-TW" sz="1200" dirty="0" smtClean="0">
                <a:solidFill>
                  <a:srgbClr val="000000"/>
                </a:solidFill>
                <a:latin typeface="Arial"/>
                <a:ea typeface="文鼎中明" pitchFamily="49" charset="-120"/>
              </a:rPr>
              <a:t>DC/</a:t>
            </a:r>
            <a:r>
              <a:rPr lang="zh-TW" altLang="en-US" sz="1200" dirty="0" smtClean="0">
                <a:solidFill>
                  <a:srgbClr val="000000"/>
                </a:solidFill>
                <a:latin typeface="Arial"/>
                <a:ea typeface="文鼎中明" pitchFamily="49" charset="-120"/>
              </a:rPr>
              <a:t>動態模式。這項討論也會在進行實驗 </a:t>
            </a:r>
            <a:r>
              <a:rPr lang="en-US" altLang="zh-TW" sz="1200" dirty="0" smtClean="0">
                <a:solidFill>
                  <a:srgbClr val="000000"/>
                </a:solidFill>
                <a:latin typeface="Arial"/>
                <a:ea typeface="文鼎中明" pitchFamily="49" charset="-120"/>
              </a:rPr>
              <a:t>#5 </a:t>
            </a:r>
            <a:r>
              <a:rPr lang="zh-TW" altLang="en-US" sz="1200" dirty="0" smtClean="0">
                <a:solidFill>
                  <a:srgbClr val="000000"/>
                </a:solidFill>
                <a:latin typeface="Arial"/>
                <a:ea typeface="文鼎中明" pitchFamily="49" charset="-120"/>
              </a:rPr>
              <a:t>時提供更詳細的說明。</a:t>
            </a:r>
            <a:endParaRPr lang="zh-TW" altLang="en-US" sz="12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zh-TW" altLang="en-US" sz="1100" b="1" dirty="0" smtClean="0">
                <a:solidFill>
                  <a:srgbClr val="000000"/>
                </a:solidFill>
                <a:latin typeface="Arial"/>
                <a:ea typeface="文鼎中明" pitchFamily="49" charset="-120"/>
              </a:rPr>
              <a:t>了解示波器的畫面顯示</a:t>
            </a:r>
          </a:p>
          <a:p>
            <a:pPr algn="just">
              <a:spcBef>
                <a:spcPts val="0"/>
              </a:spcBef>
              <a:spcAft>
                <a:spcPts val="0"/>
              </a:spcAft>
            </a:pPr>
            <a:r>
              <a:rPr lang="zh-TW" altLang="en-US" sz="1100" dirty="0" smtClean="0">
                <a:solidFill>
                  <a:srgbClr val="000000"/>
                </a:solidFill>
                <a:latin typeface="Arial"/>
                <a:ea typeface="文鼎中明" pitchFamily="49" charset="-120"/>
              </a:rPr>
              <a:t>在您使用探頭將信號擷取到示波器後，就可以設定示波器的垂直和水平刻度，以便開始進行量測。如先前所提，示波器會以 </a:t>
            </a:r>
            <a:r>
              <a:rPr lang="en-US" altLang="zh-TW" sz="1100" dirty="0" smtClean="0">
                <a:solidFill>
                  <a:srgbClr val="000000"/>
                </a:solidFill>
                <a:latin typeface="Arial"/>
                <a:ea typeface="文鼎中明" pitchFamily="49" charset="-120"/>
              </a:rPr>
              <a:t>X </a:t>
            </a:r>
            <a:r>
              <a:rPr lang="zh-TW" altLang="en-US" sz="1100" dirty="0" smtClean="0">
                <a:solidFill>
                  <a:srgbClr val="000000"/>
                </a:solidFill>
                <a:latin typeface="Arial"/>
                <a:ea typeface="文鼎中明" pitchFamily="49" charset="-120"/>
              </a:rPr>
              <a:t>對 </a:t>
            </a:r>
            <a:r>
              <a:rPr lang="en-US" altLang="zh-TW" sz="1100" dirty="0" smtClean="0">
                <a:solidFill>
                  <a:srgbClr val="000000"/>
                </a:solidFill>
                <a:latin typeface="Arial"/>
                <a:ea typeface="文鼎中明" pitchFamily="49" charset="-120"/>
              </a:rPr>
              <a:t>Y </a:t>
            </a:r>
            <a:r>
              <a:rPr lang="zh-TW" altLang="en-US" sz="1100" dirty="0" smtClean="0">
                <a:solidFill>
                  <a:srgbClr val="000000"/>
                </a:solidFill>
                <a:latin typeface="Arial"/>
                <a:ea typeface="文鼎中明" pitchFamily="49" charset="-120"/>
              </a:rPr>
              <a:t>的格式顯示擷取到的波形。其中電壓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信號的振幅</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會畫在 </a:t>
            </a:r>
            <a:r>
              <a:rPr lang="en-US" altLang="zh-TW" sz="1100" dirty="0" smtClean="0">
                <a:solidFill>
                  <a:srgbClr val="000000"/>
                </a:solidFill>
                <a:latin typeface="Arial"/>
                <a:ea typeface="文鼎中明" pitchFamily="49" charset="-120"/>
              </a:rPr>
              <a:t>Y </a:t>
            </a:r>
            <a:r>
              <a:rPr lang="zh-TW" altLang="en-US" sz="1100" dirty="0" smtClean="0">
                <a:solidFill>
                  <a:srgbClr val="000000"/>
                </a:solidFill>
                <a:latin typeface="Arial"/>
                <a:ea typeface="文鼎中明" pitchFamily="49" charset="-120"/>
              </a:rPr>
              <a:t>軸，而時間則會畫在 </a:t>
            </a:r>
            <a:r>
              <a:rPr lang="en-US" altLang="zh-TW" sz="1100" dirty="0" smtClean="0">
                <a:solidFill>
                  <a:srgbClr val="000000"/>
                </a:solidFill>
                <a:latin typeface="Arial"/>
                <a:ea typeface="文鼎中明" pitchFamily="49" charset="-120"/>
              </a:rPr>
              <a:t>X </a:t>
            </a:r>
            <a:r>
              <a:rPr lang="zh-TW" altLang="en-US" sz="1100" dirty="0" smtClean="0">
                <a:solidFill>
                  <a:srgbClr val="000000"/>
                </a:solidFill>
                <a:latin typeface="Arial"/>
                <a:ea typeface="文鼎中明" pitchFamily="49" charset="-120"/>
              </a:rPr>
              <a:t>軸。</a:t>
            </a:r>
          </a:p>
          <a:p>
            <a:pPr algn="just">
              <a:spcBef>
                <a:spcPts val="0"/>
              </a:spcBef>
              <a:spcAft>
                <a:spcPts val="0"/>
              </a:spcAft>
            </a:pPr>
            <a:r>
              <a:rPr lang="zh-TW" altLang="en-US" sz="1100" dirty="0" smtClean="0">
                <a:solidFill>
                  <a:srgbClr val="000000"/>
                </a:solidFill>
                <a:latin typeface="Arial"/>
                <a:ea typeface="文鼎中明" pitchFamily="49" charset="-120"/>
              </a:rPr>
              <a:t>波形顯示區域會以格線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有時稱為「刻度」</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來劃分。在垂直軸上有 </a:t>
            </a:r>
            <a:r>
              <a:rPr lang="en-US" altLang="zh-TW" sz="1100" dirty="0" smtClean="0">
                <a:solidFill>
                  <a:srgbClr val="000000"/>
                </a:solidFill>
                <a:latin typeface="Arial"/>
                <a:ea typeface="文鼎中明" pitchFamily="49" charset="-120"/>
              </a:rPr>
              <a:t>8 </a:t>
            </a:r>
            <a:r>
              <a:rPr lang="zh-TW" altLang="en-US" sz="1100" dirty="0" smtClean="0">
                <a:solidFill>
                  <a:srgbClr val="000000"/>
                </a:solidFill>
                <a:latin typeface="Arial"/>
                <a:ea typeface="文鼎中明" pitchFamily="49" charset="-120"/>
              </a:rPr>
              <a:t>個垂直的刻度。每個垂直刻度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或水平格線的間距</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等於示波器的伏特</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刻度設定，這項設定顯示於畫面的左上角。在此例中，由於示波器的垂直刻度設為 </a:t>
            </a:r>
            <a:r>
              <a:rPr lang="en-US" altLang="zh-TW" sz="1100" dirty="0" smtClean="0">
                <a:solidFill>
                  <a:srgbClr val="000000"/>
                </a:solidFill>
                <a:latin typeface="Arial"/>
                <a:ea typeface="文鼎中明" pitchFamily="49" charset="-120"/>
              </a:rPr>
              <a:t>1 V/div</a:t>
            </a:r>
            <a:r>
              <a:rPr lang="zh-TW" altLang="en-US" sz="1100" dirty="0" smtClean="0">
                <a:solidFill>
                  <a:srgbClr val="000000"/>
                </a:solidFill>
                <a:latin typeface="Arial"/>
                <a:ea typeface="文鼎中明" pitchFamily="49" charset="-120"/>
              </a:rPr>
              <a:t>，因此每個水平格線之間的電壓差量為 </a:t>
            </a:r>
            <a:r>
              <a:rPr lang="en-US" altLang="zh-TW" sz="1100" dirty="0" smtClean="0">
                <a:solidFill>
                  <a:srgbClr val="000000"/>
                </a:solidFill>
                <a:latin typeface="Arial"/>
                <a:ea typeface="文鼎中明" pitchFamily="49" charset="-120"/>
              </a:rPr>
              <a:t>1 </a:t>
            </a:r>
            <a:r>
              <a:rPr lang="zh-TW" altLang="en-US" sz="1100" dirty="0" smtClean="0">
                <a:solidFill>
                  <a:srgbClr val="000000"/>
                </a:solidFill>
                <a:latin typeface="Arial"/>
                <a:ea typeface="文鼎中明" pitchFamily="49" charset="-120"/>
              </a:rPr>
              <a:t>伏特。而在此設定 </a:t>
            </a:r>
            <a:r>
              <a:rPr lang="en-US" altLang="zh-TW" sz="1100" dirty="0" smtClean="0">
                <a:solidFill>
                  <a:srgbClr val="000000"/>
                </a:solidFill>
                <a:latin typeface="Arial"/>
                <a:ea typeface="文鼎中明" pitchFamily="49" charset="-120"/>
              </a:rPr>
              <a:t>(1 V/div) </a:t>
            </a:r>
            <a:r>
              <a:rPr lang="zh-TW" altLang="en-US" sz="1100" dirty="0" smtClean="0">
                <a:solidFill>
                  <a:srgbClr val="000000"/>
                </a:solidFill>
                <a:latin typeface="Arial"/>
                <a:ea typeface="文鼎中明" pitchFamily="49" charset="-120"/>
              </a:rPr>
              <a:t>下示波器可量測的最大峰間振幅為 </a:t>
            </a:r>
            <a:r>
              <a:rPr lang="en-US" altLang="zh-TW" sz="1100" dirty="0" smtClean="0">
                <a:solidFill>
                  <a:srgbClr val="000000"/>
                </a:solidFill>
                <a:latin typeface="Arial"/>
                <a:ea typeface="文鼎中明" pitchFamily="49" charset="-120"/>
              </a:rPr>
              <a:t>8 </a:t>
            </a:r>
            <a:r>
              <a:rPr lang="en-US" altLang="zh-TW" sz="1100" dirty="0" err="1" smtClean="0">
                <a:solidFill>
                  <a:srgbClr val="000000"/>
                </a:solidFill>
                <a:latin typeface="Arial"/>
                <a:ea typeface="文鼎中明" pitchFamily="49" charset="-120"/>
              </a:rPr>
              <a:t>Vpp</a:t>
            </a:r>
            <a:r>
              <a:rPr lang="en-US" altLang="zh-TW" sz="1100" dirty="0" smtClean="0">
                <a:solidFill>
                  <a:srgbClr val="000000"/>
                </a:solidFill>
                <a:latin typeface="Arial"/>
                <a:ea typeface="文鼎中明" pitchFamily="49" charset="-120"/>
              </a:rPr>
              <a:t> (8 </a:t>
            </a:r>
            <a:r>
              <a:rPr lang="zh-TW" altLang="en-US" sz="1100" dirty="0" smtClean="0">
                <a:solidFill>
                  <a:srgbClr val="000000"/>
                </a:solidFill>
                <a:latin typeface="Arial"/>
                <a:ea typeface="文鼎中明" pitchFamily="49" charset="-120"/>
              </a:rPr>
              <a:t>個刻度 </a:t>
            </a:r>
            <a:r>
              <a:rPr lang="en-US" altLang="zh-TW" sz="1100" dirty="0" smtClean="0">
                <a:solidFill>
                  <a:srgbClr val="000000"/>
                </a:solidFill>
                <a:latin typeface="Arial"/>
                <a:ea typeface="文鼎中明" pitchFamily="49" charset="-120"/>
              </a:rPr>
              <a:t>x 1 V/div)</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在水平軸上有 </a:t>
            </a:r>
            <a:r>
              <a:rPr lang="en-US" altLang="zh-TW" sz="1100" dirty="0" smtClean="0">
                <a:solidFill>
                  <a:srgbClr val="000000"/>
                </a:solidFill>
                <a:latin typeface="Arial"/>
                <a:ea typeface="文鼎中明" pitchFamily="49" charset="-120"/>
              </a:rPr>
              <a:t>10 </a:t>
            </a:r>
            <a:r>
              <a:rPr lang="zh-TW" altLang="en-US" sz="1100" dirty="0" smtClean="0">
                <a:solidFill>
                  <a:srgbClr val="000000"/>
                </a:solidFill>
                <a:latin typeface="Arial"/>
                <a:ea typeface="文鼎中明" pitchFamily="49" charset="-120"/>
              </a:rPr>
              <a:t>個水平刻度。每個水平刻度 </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或每個垂直格線的間距</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等於示波器的秒</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刻度設定。這項設定顯示於示波器畫面的右上角。在此例中，由於示波器的水平刻度設為 </a:t>
            </a:r>
            <a:r>
              <a:rPr lang="en-US" altLang="zh-TW" sz="1100" dirty="0" smtClean="0">
                <a:solidFill>
                  <a:srgbClr val="000000"/>
                </a:solidFill>
                <a:latin typeface="Arial"/>
                <a:ea typeface="文鼎中明" pitchFamily="49" charset="-120"/>
              </a:rPr>
              <a:t>1 µs/div</a:t>
            </a:r>
            <a:r>
              <a:rPr lang="zh-TW" altLang="en-US" sz="1100" dirty="0" smtClean="0">
                <a:solidFill>
                  <a:srgbClr val="000000"/>
                </a:solidFill>
                <a:latin typeface="Arial"/>
                <a:ea typeface="文鼎中明" pitchFamily="49" charset="-120"/>
              </a:rPr>
              <a:t>，因此每個垂直格線之間的時間差量為 </a:t>
            </a:r>
            <a:r>
              <a:rPr lang="en-US" altLang="zh-TW" sz="1100" dirty="0" smtClean="0">
                <a:solidFill>
                  <a:srgbClr val="000000"/>
                </a:solidFill>
                <a:latin typeface="Arial"/>
                <a:ea typeface="文鼎中明" pitchFamily="49" charset="-120"/>
              </a:rPr>
              <a:t>1 µsec</a:t>
            </a:r>
            <a:r>
              <a:rPr lang="zh-TW" altLang="en-US" sz="1100" dirty="0" smtClean="0">
                <a:solidFill>
                  <a:srgbClr val="000000"/>
                </a:solidFill>
                <a:latin typeface="Arial"/>
                <a:ea typeface="文鼎中明" pitchFamily="49" charset="-120"/>
              </a:rPr>
              <a:t>。而可在示波器的整個畫面上量測的最大時間則為 </a:t>
            </a:r>
            <a:r>
              <a:rPr lang="en-US" altLang="zh-TW" sz="1100" dirty="0" smtClean="0">
                <a:solidFill>
                  <a:srgbClr val="000000"/>
                </a:solidFill>
                <a:latin typeface="Arial"/>
                <a:ea typeface="文鼎中明" pitchFamily="49" charset="-120"/>
              </a:rPr>
              <a:t>10 µsec (10 </a:t>
            </a:r>
            <a:r>
              <a:rPr lang="zh-TW" altLang="en-US" sz="1100" dirty="0" smtClean="0">
                <a:solidFill>
                  <a:srgbClr val="000000"/>
                </a:solidFill>
                <a:latin typeface="Arial"/>
                <a:ea typeface="文鼎中明" pitchFamily="49" charset="-120"/>
              </a:rPr>
              <a:t>個刻度 </a:t>
            </a:r>
            <a:r>
              <a:rPr lang="en-US" altLang="zh-TW" sz="1100" dirty="0" smtClean="0">
                <a:solidFill>
                  <a:srgbClr val="000000"/>
                </a:solidFill>
                <a:latin typeface="Arial"/>
                <a:ea typeface="文鼎中明" pitchFamily="49" charset="-120"/>
              </a:rPr>
              <a:t>x 1 µsec/div)</a:t>
            </a:r>
            <a:r>
              <a:rPr lang="zh-TW" altLang="en-US" sz="1100" dirty="0" smtClean="0">
                <a:solidFill>
                  <a:srgbClr val="000000"/>
                </a:solidFill>
                <a:latin typeface="Arial"/>
                <a:ea typeface="文鼎中明" pitchFamily="49" charset="-120"/>
              </a:rPr>
              <a:t>。</a:t>
            </a:r>
            <a:endParaRPr lang="zh-TW" altLang="en-US" sz="11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42089"/>
              </a:spcBef>
              <a:spcAft>
                <a:spcPts val="0"/>
              </a:spcAft>
            </a:pPr>
            <a:r>
              <a:rPr lang="zh-TW" altLang="en-US" sz="1100" b="1" dirty="0" smtClean="0">
                <a:solidFill>
                  <a:srgbClr val="000000"/>
                </a:solidFill>
                <a:latin typeface="Arial"/>
                <a:ea typeface="文鼎中明" pitchFamily="49" charset="-120"/>
              </a:rPr>
              <a:t>進行量測 </a:t>
            </a:r>
            <a:r>
              <a:rPr lang="en-US" altLang="zh-TW" sz="1100" b="1" dirty="0" smtClean="0">
                <a:solidFill>
                  <a:srgbClr val="000000"/>
                </a:solidFill>
                <a:latin typeface="Arial"/>
                <a:ea typeface="文鼎中明" pitchFamily="49" charset="-120"/>
              </a:rPr>
              <a:t>– </a:t>
            </a:r>
            <a:r>
              <a:rPr lang="zh-TW" altLang="en-US" sz="1100" b="1" dirty="0" smtClean="0">
                <a:solidFill>
                  <a:srgbClr val="000000"/>
                </a:solidFill>
                <a:latin typeface="Arial"/>
                <a:ea typeface="文鼎中明" pitchFamily="49" charset="-120"/>
              </a:rPr>
              <a:t>以目測方式估計</a:t>
            </a:r>
          </a:p>
          <a:p>
            <a:pPr algn="just">
              <a:spcBef>
                <a:spcPts val="0"/>
              </a:spcBef>
              <a:spcAft>
                <a:spcPts val="0"/>
              </a:spcAft>
            </a:pPr>
            <a:r>
              <a:rPr lang="zh-TW" altLang="en-US" sz="1100" dirty="0" smtClean="0">
                <a:solidFill>
                  <a:srgbClr val="000000"/>
                </a:solidFill>
                <a:latin typeface="Arial"/>
                <a:ea typeface="文鼎中明" pitchFamily="49" charset="-120"/>
              </a:rPr>
              <a:t>在繪出的波形上進行電壓和時間量測的方式有許多種，但最常見的方法是以目測方式估計。熟悉示波器的工程師可以快速完成估計，判斷出信號的振幅和時序。在此例中，由於輸入信號的週期會於每 </a:t>
            </a:r>
            <a:r>
              <a:rPr lang="en-US" altLang="zh-TW" sz="1100" dirty="0" smtClean="0">
                <a:solidFill>
                  <a:srgbClr val="000000"/>
                </a:solidFill>
                <a:latin typeface="Arial"/>
                <a:ea typeface="文鼎中明" pitchFamily="49" charset="-120"/>
              </a:rPr>
              <a:t>4 </a:t>
            </a:r>
            <a:r>
              <a:rPr lang="zh-TW" altLang="en-US" sz="1100" dirty="0" smtClean="0">
                <a:solidFill>
                  <a:srgbClr val="000000"/>
                </a:solidFill>
                <a:latin typeface="Arial"/>
                <a:ea typeface="文鼎中明" pitchFamily="49" charset="-120"/>
              </a:rPr>
              <a:t>個刻度重複，且水平刻度設定為 </a:t>
            </a:r>
            <a:r>
              <a:rPr lang="en-US" altLang="zh-TW" sz="1100" dirty="0" smtClean="0">
                <a:solidFill>
                  <a:srgbClr val="000000"/>
                </a:solidFill>
                <a:latin typeface="Arial"/>
                <a:ea typeface="文鼎中明" pitchFamily="49" charset="-120"/>
              </a:rPr>
              <a:t>1 µs/div</a:t>
            </a:r>
            <a:r>
              <a:rPr lang="zh-TW" altLang="en-US" sz="1100" dirty="0" smtClean="0">
                <a:solidFill>
                  <a:srgbClr val="000000"/>
                </a:solidFill>
                <a:latin typeface="Arial"/>
                <a:ea typeface="文鼎中明" pitchFamily="49" charset="-120"/>
              </a:rPr>
              <a:t>，我們可以快速地判斷此信號的週期 </a:t>
            </a:r>
            <a:r>
              <a:rPr lang="en-US" altLang="zh-TW" sz="1100" dirty="0" smtClean="0">
                <a:solidFill>
                  <a:srgbClr val="000000"/>
                </a:solidFill>
                <a:latin typeface="Arial"/>
                <a:ea typeface="文鼎中明" pitchFamily="49" charset="-120"/>
              </a:rPr>
              <a:t>(T) </a:t>
            </a:r>
            <a:r>
              <a:rPr lang="zh-TW" altLang="en-US" sz="1100" dirty="0" smtClean="0">
                <a:solidFill>
                  <a:srgbClr val="000000"/>
                </a:solidFill>
                <a:latin typeface="Arial"/>
                <a:ea typeface="文鼎中明" pitchFamily="49" charset="-120"/>
              </a:rPr>
              <a:t>大約為 </a:t>
            </a:r>
            <a:r>
              <a:rPr lang="en-US" altLang="zh-TW" sz="1100" dirty="0" smtClean="0">
                <a:solidFill>
                  <a:srgbClr val="000000"/>
                </a:solidFill>
                <a:latin typeface="Arial"/>
                <a:ea typeface="文鼎中明" pitchFamily="49" charset="-120"/>
              </a:rPr>
              <a:t>4 </a:t>
            </a:r>
            <a:r>
              <a:rPr lang="el-GR" altLang="zh-TW" sz="1100" dirty="0" smtClean="0">
                <a:solidFill>
                  <a:srgbClr val="000000"/>
                </a:solidFill>
                <a:latin typeface="Arial"/>
                <a:ea typeface="文鼎中明" pitchFamily="49" charset="-120"/>
              </a:rPr>
              <a:t>µ</a:t>
            </a:r>
            <a:r>
              <a:rPr lang="en-US" altLang="zh-TW" sz="1100" dirty="0" smtClean="0">
                <a:solidFill>
                  <a:srgbClr val="000000"/>
                </a:solidFill>
                <a:latin typeface="Arial"/>
                <a:ea typeface="文鼎中明" pitchFamily="49" charset="-120"/>
              </a:rPr>
              <a:t>s (4 </a:t>
            </a:r>
            <a:r>
              <a:rPr lang="zh-TW" altLang="en-US" sz="1100" dirty="0" smtClean="0">
                <a:solidFill>
                  <a:srgbClr val="000000"/>
                </a:solidFill>
                <a:latin typeface="Arial"/>
                <a:ea typeface="文鼎中明" pitchFamily="49" charset="-120"/>
              </a:rPr>
              <a:t>個刻度 </a:t>
            </a:r>
            <a:r>
              <a:rPr lang="en-US" altLang="zh-TW" sz="1100" dirty="0" smtClean="0">
                <a:solidFill>
                  <a:srgbClr val="000000"/>
                </a:solidFill>
                <a:latin typeface="Arial"/>
                <a:ea typeface="文鼎中明" pitchFamily="49" charset="-120"/>
              </a:rPr>
              <a:t>x 1 µs/div)</a:t>
            </a:r>
            <a:r>
              <a:rPr lang="zh-TW" altLang="en-US" sz="1100" dirty="0" smtClean="0">
                <a:solidFill>
                  <a:srgbClr val="000000"/>
                </a:solidFill>
                <a:latin typeface="Arial"/>
                <a:ea typeface="文鼎中明" pitchFamily="49" charset="-120"/>
              </a:rPr>
              <a:t>，因此頻率為 </a:t>
            </a:r>
            <a:r>
              <a:rPr lang="en-US" altLang="zh-TW" sz="1100" dirty="0" smtClean="0">
                <a:solidFill>
                  <a:srgbClr val="000000"/>
                </a:solidFill>
                <a:latin typeface="Arial"/>
                <a:ea typeface="文鼎中明" pitchFamily="49" charset="-120"/>
              </a:rPr>
              <a:t>250 kHz (</a:t>
            </a:r>
            <a:r>
              <a:rPr lang="zh-TW" altLang="en-US" sz="1100" dirty="0" smtClean="0">
                <a:solidFill>
                  <a:srgbClr val="000000"/>
                </a:solidFill>
                <a:latin typeface="Arial"/>
                <a:ea typeface="文鼎中明" pitchFamily="49" charset="-120"/>
              </a:rPr>
              <a:t>頻率 </a:t>
            </a:r>
            <a:r>
              <a:rPr lang="en-US" altLang="zh-TW" sz="1100" dirty="0" smtClean="0">
                <a:solidFill>
                  <a:srgbClr val="000000"/>
                </a:solidFill>
                <a:latin typeface="Arial"/>
                <a:ea typeface="文鼎中明" pitchFamily="49" charset="-120"/>
              </a:rPr>
              <a:t>= 1/T)</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若要判斷此信號的峰間振幅，我們可以看到此波形在 </a:t>
            </a:r>
            <a:r>
              <a:rPr lang="en-US" altLang="zh-TW" sz="1100" dirty="0" smtClean="0">
                <a:solidFill>
                  <a:srgbClr val="000000"/>
                </a:solidFill>
                <a:latin typeface="Arial"/>
                <a:ea typeface="文鼎中明" pitchFamily="49" charset="-120"/>
              </a:rPr>
              <a:t>1 V/div </a:t>
            </a:r>
            <a:r>
              <a:rPr lang="zh-TW" altLang="en-US" sz="1100" dirty="0" smtClean="0">
                <a:solidFill>
                  <a:srgbClr val="000000"/>
                </a:solidFill>
                <a:latin typeface="Arial"/>
                <a:ea typeface="文鼎中明" pitchFamily="49" charset="-120"/>
              </a:rPr>
              <a:t>之下，其垂直擴張程度大約為 </a:t>
            </a:r>
            <a:r>
              <a:rPr lang="en-US" altLang="zh-TW" sz="1100" dirty="0" smtClean="0">
                <a:solidFill>
                  <a:srgbClr val="000000"/>
                </a:solidFill>
                <a:latin typeface="Arial"/>
                <a:ea typeface="文鼎中明" pitchFamily="49" charset="-120"/>
              </a:rPr>
              <a:t>6 </a:t>
            </a:r>
            <a:r>
              <a:rPr lang="zh-TW" altLang="en-US" sz="1100" dirty="0" smtClean="0">
                <a:solidFill>
                  <a:srgbClr val="000000"/>
                </a:solidFill>
                <a:latin typeface="Arial"/>
                <a:ea typeface="文鼎中明" pitchFamily="49" charset="-120"/>
              </a:rPr>
              <a:t>個刻度，因此其峰間振幅約為 </a:t>
            </a:r>
            <a:r>
              <a:rPr lang="en-US" altLang="zh-TW" sz="1100" dirty="0" smtClean="0">
                <a:solidFill>
                  <a:srgbClr val="000000"/>
                </a:solidFill>
                <a:latin typeface="Arial"/>
                <a:ea typeface="文鼎中明" pitchFamily="49" charset="-120"/>
              </a:rPr>
              <a:t>6 </a:t>
            </a:r>
            <a:r>
              <a:rPr lang="en-US" altLang="zh-TW" sz="1100" dirty="0" err="1" smtClean="0">
                <a:solidFill>
                  <a:srgbClr val="000000"/>
                </a:solidFill>
                <a:latin typeface="Arial"/>
                <a:ea typeface="文鼎中明" pitchFamily="49" charset="-120"/>
              </a:rPr>
              <a:t>Vpp</a:t>
            </a:r>
            <a:r>
              <a:rPr lang="en-US" altLang="zh-TW" sz="1100" dirty="0" smtClean="0">
                <a:solidFill>
                  <a:srgbClr val="000000"/>
                </a:solidFill>
                <a:latin typeface="Arial"/>
                <a:ea typeface="文鼎中明" pitchFamily="49" charset="-120"/>
              </a:rPr>
              <a:t> (6 </a:t>
            </a:r>
            <a:r>
              <a:rPr lang="zh-TW" altLang="en-US" sz="1100" dirty="0" smtClean="0">
                <a:solidFill>
                  <a:srgbClr val="000000"/>
                </a:solidFill>
                <a:latin typeface="Arial"/>
                <a:ea typeface="文鼎中明" pitchFamily="49" charset="-120"/>
              </a:rPr>
              <a:t>個刻度 </a:t>
            </a:r>
            <a:r>
              <a:rPr lang="en-US" altLang="zh-TW" sz="1100" dirty="0" smtClean="0">
                <a:solidFill>
                  <a:srgbClr val="000000"/>
                </a:solidFill>
                <a:latin typeface="Arial"/>
                <a:ea typeface="文鼎中明" pitchFamily="49" charset="-120"/>
              </a:rPr>
              <a:t>x 1 V/div)</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若要量測信號的絕對峰值電壓，我們必須先找到位於標線左側的接地指示器</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圖示。此點定義為 </a:t>
            </a:r>
            <a:r>
              <a:rPr lang="en-US" altLang="zh-TW" sz="1100" dirty="0" smtClean="0">
                <a:solidFill>
                  <a:srgbClr val="000000"/>
                </a:solidFill>
                <a:latin typeface="Arial"/>
                <a:ea typeface="文鼎中明" pitchFamily="49" charset="-120"/>
              </a:rPr>
              <a:t>0 V </a:t>
            </a:r>
            <a:r>
              <a:rPr lang="zh-TW" altLang="en-US" sz="1100" dirty="0" smtClean="0">
                <a:solidFill>
                  <a:srgbClr val="000000"/>
                </a:solidFill>
                <a:latin typeface="Arial"/>
                <a:ea typeface="文鼎中明" pitchFamily="49" charset="-120"/>
              </a:rPr>
              <a:t>位準。接著，我們可以看到此信號的正峰值振幅 </a:t>
            </a:r>
            <a:r>
              <a:rPr lang="en-US" altLang="zh-TW"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Vmax</a:t>
            </a:r>
            <a:r>
              <a:rPr lang="en-US" altLang="zh-TW" sz="1100" dirty="0" smtClean="0">
                <a:solidFill>
                  <a:srgbClr val="000000"/>
                </a:solidFill>
                <a:latin typeface="Arial"/>
                <a:ea typeface="文鼎中明" pitchFamily="49" charset="-120"/>
              </a:rPr>
              <a:t>) </a:t>
            </a:r>
            <a:r>
              <a:rPr lang="zh-TW" altLang="en-US" sz="1100" dirty="0" smtClean="0">
                <a:solidFill>
                  <a:srgbClr val="000000"/>
                </a:solidFill>
                <a:latin typeface="Arial"/>
                <a:ea typeface="文鼎中明" pitchFamily="49" charset="-120"/>
              </a:rPr>
              <a:t>大約高於接地指示器 </a:t>
            </a:r>
            <a:r>
              <a:rPr lang="en-US" altLang="zh-TW" sz="1100" dirty="0" smtClean="0">
                <a:solidFill>
                  <a:srgbClr val="000000"/>
                </a:solidFill>
                <a:latin typeface="Arial"/>
                <a:ea typeface="文鼎中明" pitchFamily="49" charset="-120"/>
              </a:rPr>
              <a:t>4 </a:t>
            </a:r>
            <a:r>
              <a:rPr lang="zh-TW" altLang="en-US" sz="1100" dirty="0" smtClean="0">
                <a:solidFill>
                  <a:srgbClr val="000000"/>
                </a:solidFill>
                <a:latin typeface="Arial"/>
                <a:ea typeface="文鼎中明" pitchFamily="49" charset="-120"/>
              </a:rPr>
              <a:t>個刻度，因此這個信號的正峰值電壓大約高於接地 </a:t>
            </a:r>
            <a:r>
              <a:rPr lang="en-US" altLang="zh-TW" sz="1100" dirty="0" smtClean="0">
                <a:solidFill>
                  <a:srgbClr val="000000"/>
                </a:solidFill>
                <a:latin typeface="Arial"/>
                <a:ea typeface="文鼎中明" pitchFamily="49" charset="-120"/>
              </a:rPr>
              <a:t>+4 V (+4 </a:t>
            </a:r>
            <a:r>
              <a:rPr lang="zh-TW" altLang="en-US" sz="1100" dirty="0" smtClean="0">
                <a:solidFill>
                  <a:srgbClr val="000000"/>
                </a:solidFill>
                <a:latin typeface="Arial"/>
                <a:ea typeface="文鼎中明" pitchFamily="49" charset="-120"/>
              </a:rPr>
              <a:t>個刻度 </a:t>
            </a:r>
            <a:r>
              <a:rPr lang="en-US" altLang="zh-TW" sz="1100" dirty="0" smtClean="0">
                <a:solidFill>
                  <a:srgbClr val="000000"/>
                </a:solidFill>
                <a:latin typeface="Arial"/>
                <a:ea typeface="文鼎中明" pitchFamily="49" charset="-120"/>
              </a:rPr>
              <a:t>x 1 V/div)</a:t>
            </a:r>
            <a:r>
              <a:rPr lang="zh-TW" altLang="en-US" sz="1100" dirty="0" smtClean="0">
                <a:solidFill>
                  <a:srgbClr val="000000"/>
                </a:solidFill>
                <a:latin typeface="Arial"/>
                <a:ea typeface="文鼎中明" pitchFamily="49" charset="-120"/>
              </a:rPr>
              <a:t>。</a:t>
            </a:r>
          </a:p>
          <a:p>
            <a:pPr algn="just">
              <a:spcBef>
                <a:spcPts val="0"/>
              </a:spcBef>
              <a:spcAft>
                <a:spcPts val="0"/>
              </a:spcAft>
            </a:pPr>
            <a:r>
              <a:rPr lang="zh-TW" altLang="en-US" sz="1100" dirty="0" smtClean="0">
                <a:solidFill>
                  <a:srgbClr val="000000"/>
                </a:solidFill>
                <a:latin typeface="Arial"/>
                <a:ea typeface="文鼎中明" pitchFamily="49" charset="-120"/>
              </a:rPr>
              <a:t>現在，我們可以判斷此信號的負峰值振幅 </a:t>
            </a:r>
            <a:r>
              <a:rPr lang="en-US" altLang="zh-TW" sz="1100" dirty="0" smtClean="0">
                <a:solidFill>
                  <a:srgbClr val="000000"/>
                </a:solidFill>
                <a:latin typeface="Arial"/>
                <a:ea typeface="文鼎中明" pitchFamily="49" charset="-120"/>
              </a:rPr>
              <a:t>(</a:t>
            </a:r>
            <a:r>
              <a:rPr lang="en-US" altLang="zh-TW" sz="1100" dirty="0" err="1" smtClean="0">
                <a:solidFill>
                  <a:srgbClr val="000000"/>
                </a:solidFill>
                <a:latin typeface="Arial"/>
                <a:ea typeface="文鼎中明" pitchFamily="49" charset="-120"/>
              </a:rPr>
              <a:t>Vmin</a:t>
            </a:r>
            <a:r>
              <a:rPr lang="en-US" altLang="zh-TW" sz="1100" dirty="0" smtClean="0">
                <a:solidFill>
                  <a:srgbClr val="000000"/>
                </a:solidFill>
                <a:latin typeface="Arial"/>
                <a:ea typeface="文鼎中明" pitchFamily="49" charset="-120"/>
              </a:rPr>
              <a:t>)</a:t>
            </a:r>
            <a:r>
              <a:rPr lang="zh-TW" altLang="en-US" sz="1100" dirty="0" smtClean="0">
                <a:solidFill>
                  <a:srgbClr val="000000"/>
                </a:solidFill>
                <a:latin typeface="Arial"/>
                <a:ea typeface="文鼎中明" pitchFamily="49" charset="-120"/>
              </a:rPr>
              <a:t>。</a:t>
            </a:r>
            <a:endParaRPr lang="zh-TW" altLang="en-US" sz="1200" dirty="0">
              <a:solidFill>
                <a:srgbClr val="000000"/>
              </a:solidFill>
              <a:latin typeface="Arial"/>
              <a:ea typeface="文鼎中明" pitchFamily="49" charset="-120"/>
            </a:endParaRPr>
          </a:p>
        </p:txBody>
      </p:sp>
      <p:sp>
        <p:nvSpPr>
          <p:cNvPr id="4" name="Slide Number Placeholder 3"/>
          <p:cNvSpPr>
            <a:spLocks noGrp="1"/>
          </p:cNvSpPr>
          <p:nvPr>
            <p:ph type="sldNum" sz="quarter" idx="10"/>
          </p:nvPr>
        </p:nvSpPr>
        <p:spPr/>
        <p:txBody>
          <a:bodyPr/>
          <a:lstStyle/>
          <a:p>
            <a:fld id="{C32BD36E-3B69-471C-9B1C-18E905ADDE85}"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258740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426912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353959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14199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396992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endParaRPr 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46877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48912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1427821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413050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856494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55812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374091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997520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300374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endParaRPr 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47415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70420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userDrawn="1"/>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394577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23380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254535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32088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82895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355707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103584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148259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4B0D2-2DA7-400D-BED1-188445BBE520}" type="slidenum">
              <a:rPr lang="en-US" smtClean="0"/>
              <a:t>‹#›</a:t>
            </a:fld>
            <a:endParaRPr lang="en-US"/>
          </a:p>
        </p:txBody>
      </p:sp>
    </p:spTree>
    <p:extLst>
      <p:ext uri="{BB962C8B-B14F-4D97-AF65-F5344CB8AC3E}">
        <p14:creationId xmlns:p14="http://schemas.microsoft.com/office/powerpoint/2010/main" val="291298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4B0D2-2DA7-400D-BED1-188445BBE520}" type="slidenum">
              <a:rPr lang="en-US" smtClean="0"/>
              <a:t>‹#›</a:t>
            </a:fld>
            <a:endParaRPr lang="en-US"/>
          </a:p>
        </p:txBody>
      </p:sp>
    </p:spTree>
    <p:extLst>
      <p:ext uri="{BB962C8B-B14F-4D97-AF65-F5344CB8AC3E}">
        <p14:creationId xmlns:p14="http://schemas.microsoft.com/office/powerpoint/2010/main" val="300767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endParaRPr lang="en-US">
              <a:solidFill>
                <a:srgbClr val="E90029"/>
              </a:solidFill>
            </a:endParaRPr>
          </a:p>
        </p:txBody>
      </p:sp>
    </p:spTree>
    <p:extLst>
      <p:ext uri="{BB962C8B-B14F-4D97-AF65-F5344CB8AC3E}">
        <p14:creationId xmlns:p14="http://schemas.microsoft.com/office/powerpoint/2010/main" val="9129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5575174" cy="616585"/>
          </a:xfrm>
        </p:spPr>
        <p:txBody>
          <a:bodyPr/>
          <a:lstStyle/>
          <a:p>
            <a:r>
              <a:rPr lang="ja-JP" altLang="en-US" dirty="0">
                <a:solidFill>
                  <a:schemeClr val="tx1"/>
                </a:solidFill>
              </a:rPr>
              <a:t>示波器基本原理</a:t>
            </a:r>
            <a:br>
              <a:rPr lang="ja-JP" altLang="en-US" dirty="0">
                <a:solidFill>
                  <a:schemeClr val="tx1"/>
                </a:solidFill>
              </a:rPr>
            </a:br>
            <a:endParaRPr lang="en-US" dirty="0">
              <a:solidFill>
                <a:schemeClr val="tx1"/>
              </a:solidFill>
            </a:endParaRPr>
          </a:p>
        </p:txBody>
      </p:sp>
      <p:sp>
        <p:nvSpPr>
          <p:cNvPr id="20" name="Text Placeholder 19"/>
          <p:cNvSpPr>
            <a:spLocks noGrp="1"/>
          </p:cNvSpPr>
          <p:nvPr>
            <p:ph type="body" sz="quarter" idx="13"/>
          </p:nvPr>
        </p:nvSpPr>
        <p:spPr>
          <a:xfrm>
            <a:off x="752475" y="2337180"/>
            <a:ext cx="3438525" cy="253619"/>
          </a:xfrm>
        </p:spPr>
        <p:txBody>
          <a:bodyPr/>
          <a:lstStyle/>
          <a:p>
            <a:r>
              <a:rPr lang="zh-TW" altLang="en-US" dirty="0"/>
              <a:t>適用於大學部電子工程學系和物理系學生</a:t>
            </a:r>
          </a:p>
        </p:txBody>
      </p:sp>
    </p:spTree>
    <p:extLst>
      <p:ext uri="{BB962C8B-B14F-4D97-AF65-F5344CB8AC3E}">
        <p14:creationId xmlns:p14="http://schemas.microsoft.com/office/powerpoint/2010/main" val="170819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進行量測 </a:t>
            </a:r>
            <a:r>
              <a:rPr lang="en-US" altLang="zh-TW" dirty="0"/>
              <a:t>– </a:t>
            </a:r>
            <a:r>
              <a:rPr lang="zh-TW" altLang="en-US" dirty="0"/>
              <a:t>使用游標</a:t>
            </a:r>
            <a:endParaRPr lang="en-US" sz="3200" dirty="0"/>
          </a:p>
        </p:txBody>
      </p:sp>
      <p:pic>
        <p:nvPicPr>
          <p:cNvPr id="20" name="Picture 19"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1" name="Picture 20"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2" name="TextBox 21"/>
          <p:cNvSpPr txBox="1"/>
          <p:nvPr/>
        </p:nvSpPr>
        <p:spPr>
          <a:xfrm rot="16200000">
            <a:off x="2182790" y="2590112"/>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X1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23" name="TextBox 22"/>
          <p:cNvSpPr txBox="1"/>
          <p:nvPr/>
        </p:nvSpPr>
        <p:spPr>
          <a:xfrm rot="16200000">
            <a:off x="4014567" y="2946585"/>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X2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24" name="TextBox 23"/>
          <p:cNvSpPr txBox="1"/>
          <p:nvPr/>
        </p:nvSpPr>
        <p:spPr>
          <a:xfrm>
            <a:off x="3124200" y="3569937"/>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Y1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30" name="TextBox 29"/>
          <p:cNvSpPr txBox="1"/>
          <p:nvPr/>
        </p:nvSpPr>
        <p:spPr>
          <a:xfrm>
            <a:off x="2286000" y="1436337"/>
            <a:ext cx="813043"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Y2 </a:t>
            </a:r>
            <a:r>
              <a:rPr lang="zh-TW" altLang="en-US" sz="1400" b="1" i="0" smtClean="0">
                <a:solidFill>
                  <a:srgbClr val="FFFF00"/>
                </a:solidFill>
                <a:latin typeface="Arial"/>
                <a:ea typeface="文鼎中黑" pitchFamily="49" charset="-120"/>
                <a:cs typeface="+mn-cs"/>
              </a:rPr>
              <a:t>游標</a:t>
            </a:r>
            <a:endParaRPr lang="zh-TW" altLang="en-US" sz="1400" b="1" i="0">
              <a:solidFill>
                <a:srgbClr val="FFFF00"/>
              </a:solidFill>
              <a:latin typeface="Arial"/>
              <a:ea typeface="文鼎中黑" pitchFamily="49" charset="-120"/>
              <a:cs typeface="+mn-cs"/>
            </a:endParaRPr>
          </a:p>
        </p:txBody>
      </p:sp>
      <p:sp>
        <p:nvSpPr>
          <p:cNvPr id="32" name="Oval 31"/>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3" name="Oval 32"/>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5" name="TextBox 34"/>
          <p:cNvSpPr txBox="1"/>
          <p:nvPr/>
        </p:nvSpPr>
        <p:spPr>
          <a:xfrm>
            <a:off x="6553200" y="3354755"/>
            <a:ext cx="1905000" cy="338554"/>
          </a:xfrm>
          <a:prstGeom prst="rect">
            <a:avLst/>
          </a:prstGeom>
          <a:noFill/>
        </p:spPr>
        <p:txBody>
          <a:bodyPr wrap="square" rtlCol="0">
            <a:spAutoFit/>
          </a:bodyPr>
          <a:lstStyle/>
          <a:p>
            <a:pPr algn="ctr">
              <a:buNone/>
            </a:pPr>
            <a:r>
              <a:rPr lang="el-GR" altLang="zh-TW" sz="1600" b="1" i="0" smtClean="0">
                <a:latin typeface="Arial"/>
                <a:ea typeface="文鼎中黑" pitchFamily="49" charset="-120"/>
                <a:cs typeface="+mn-cs"/>
              </a:rPr>
              <a:t>Δ</a:t>
            </a:r>
            <a:r>
              <a:rPr lang="zh-CN" altLang="en-US" sz="1600" b="1" i="0" smtClean="0">
                <a:latin typeface="Arial"/>
                <a:ea typeface="文鼎中黑" pitchFamily="49" charset="-120"/>
                <a:cs typeface="+mn-cs"/>
              </a:rPr>
              <a:t> </a:t>
            </a:r>
            <a:r>
              <a:rPr lang="zh-TW" altLang="en-US" sz="1600" b="1" i="0" smtClean="0">
                <a:latin typeface="Arial"/>
                <a:ea typeface="文鼎中黑" pitchFamily="49" charset="-120"/>
                <a:cs typeface="+mn-cs"/>
              </a:rPr>
              <a:t>讀值</a:t>
            </a:r>
            <a:endParaRPr lang="zh-TW" altLang="en-US" sz="1600" b="1" i="0" dirty="0">
              <a:latin typeface="Arial"/>
              <a:ea typeface="文鼎中黑" pitchFamily="49" charset="-120"/>
              <a:cs typeface="+mn-cs"/>
            </a:endParaRPr>
          </a:p>
        </p:txBody>
      </p:sp>
      <p:sp>
        <p:nvSpPr>
          <p:cNvPr id="39" name="TextBox 38"/>
          <p:cNvSpPr txBox="1"/>
          <p:nvPr/>
        </p:nvSpPr>
        <p:spPr>
          <a:xfrm>
            <a:off x="6629400" y="4191000"/>
            <a:ext cx="1752600" cy="584775"/>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絕對 </a:t>
            </a:r>
            <a:r>
              <a:rPr lang="en-US" altLang="zh-TW" sz="1600" b="1" i="0" smtClean="0">
                <a:latin typeface="Arial"/>
                <a:ea typeface="文鼎中黑" pitchFamily="49" charset="-120"/>
                <a:cs typeface="+mn-cs"/>
              </a:rPr>
              <a:t>V </a:t>
            </a:r>
            <a:r>
              <a:rPr lang="zh-TW" altLang="en-US" sz="1600" b="1" i="0" smtClean="0">
                <a:latin typeface="Arial"/>
                <a:ea typeface="文鼎中黑" pitchFamily="49" charset="-120"/>
                <a:cs typeface="+mn-cs"/>
              </a:rPr>
              <a:t>與 </a:t>
            </a:r>
            <a:r>
              <a:rPr lang="en-US" altLang="zh-TW" sz="1600" b="1" i="0" smtClean="0">
                <a:latin typeface="Arial"/>
                <a:ea typeface="文鼎中黑" pitchFamily="49" charset="-120"/>
                <a:cs typeface="+mn-cs"/>
              </a:rPr>
              <a:t>T </a:t>
            </a:r>
            <a:r>
              <a:rPr lang="zh-TW" altLang="en-US" sz="1600" b="1" i="0" smtClean="0">
                <a:latin typeface="Arial"/>
                <a:ea typeface="文鼎中黑" pitchFamily="49" charset="-120"/>
                <a:cs typeface="+mn-cs"/>
              </a:rPr>
              <a:t/>
            </a:r>
            <a:br>
              <a:rPr lang="zh-TW" altLang="en-US" sz="1600" b="1" i="0" smtClean="0">
                <a:latin typeface="Arial"/>
                <a:ea typeface="文鼎中黑" pitchFamily="49" charset="-120"/>
                <a:cs typeface="+mn-cs"/>
              </a:rPr>
            </a:br>
            <a:r>
              <a:rPr lang="zh-TW" altLang="en-US" sz="1600" b="1" i="0" smtClean="0">
                <a:latin typeface="Arial"/>
                <a:ea typeface="文鼎中黑" pitchFamily="49" charset="-120"/>
                <a:cs typeface="+mn-cs"/>
              </a:rPr>
              <a:t>讀值</a:t>
            </a:r>
            <a:endParaRPr lang="zh-TW" altLang="en-US" sz="1600" b="1" i="0" dirty="0">
              <a:latin typeface="Arial"/>
              <a:ea typeface="文鼎中黑" pitchFamily="49" charset="-120"/>
              <a:cs typeface="+mn-cs"/>
            </a:endParaRPr>
          </a:p>
        </p:txBody>
      </p:sp>
      <p:cxnSp>
        <p:nvCxnSpPr>
          <p:cNvPr id="41" name="Straight Arrow Connector 40"/>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5" name="TextBox 44"/>
          <p:cNvSpPr txBox="1"/>
          <p:nvPr/>
        </p:nvSpPr>
        <p:spPr>
          <a:xfrm>
            <a:off x="6781800" y="2514600"/>
            <a:ext cx="1905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游標控制</a:t>
            </a:r>
            <a:endParaRPr lang="zh-TW" altLang="en-US" sz="1600" b="1" i="0">
              <a:latin typeface="Arial"/>
              <a:ea typeface="文鼎中黑" pitchFamily="49" charset="-120"/>
              <a:cs typeface="+mn-cs"/>
            </a:endParaRPr>
          </a:p>
        </p:txBody>
      </p:sp>
      <p:sp>
        <p:nvSpPr>
          <p:cNvPr id="46" name="Rectangle 3"/>
          <p:cNvSpPr txBox="1">
            <a:spLocks noChangeArrowheads="1"/>
          </p:cNvSpPr>
          <p:nvPr/>
        </p:nvSpPr>
        <p:spPr bwMode="black">
          <a:xfrm>
            <a:off x="838200" y="50292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手動將 </a:t>
            </a:r>
            <a:r>
              <a:rPr lang="en-US" altLang="zh-TW" sz="2000" kern="0" dirty="0" smtClean="0">
                <a:latin typeface="+mn-lt"/>
                <a:ea typeface="文鼎中黑" pitchFamily="49" charset="-120"/>
              </a:rPr>
              <a:t>X </a:t>
            </a:r>
            <a:r>
              <a:rPr lang="zh-TW" altLang="en-US" sz="2000" kern="0" dirty="0" smtClean="0">
                <a:latin typeface="+mn-lt"/>
                <a:ea typeface="文鼎中黑" pitchFamily="49" charset="-120"/>
              </a:rPr>
              <a:t>和 </a:t>
            </a:r>
            <a:r>
              <a:rPr lang="en-US" altLang="zh-TW" sz="2000" kern="0" dirty="0" smtClean="0">
                <a:latin typeface="+mn-lt"/>
                <a:ea typeface="文鼎中黑" pitchFamily="49" charset="-120"/>
              </a:rPr>
              <a:t>Y </a:t>
            </a:r>
            <a:r>
              <a:rPr lang="zh-TW" altLang="en-US" sz="2000" kern="0" dirty="0" smtClean="0">
                <a:latin typeface="+mn-lt"/>
                <a:ea typeface="文鼎中黑" pitchFamily="49" charset="-120"/>
              </a:rPr>
              <a:t>游標的位置定位到所需的量測點。</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示波器會自動將垂直和水平刻度係數相乘，以提供絕對和差量</a:t>
            </a:r>
            <a:br>
              <a:rPr lang="zh-TW" altLang="en-US" sz="2000" kern="0" dirty="0" smtClean="0">
                <a:latin typeface="+mn-lt"/>
                <a:ea typeface="文鼎中黑" pitchFamily="49" charset="-120"/>
              </a:rPr>
            </a:br>
            <a:r>
              <a:rPr lang="zh-TW" altLang="en-US" sz="2000" kern="0" dirty="0" smtClean="0">
                <a:latin typeface="+mn-lt"/>
                <a:ea typeface="文鼎中黑" pitchFamily="49" charset="-120"/>
              </a:rPr>
              <a:t>量測。</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3393925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進行量測 </a:t>
            </a:r>
            <a:r>
              <a:rPr lang="en-US" altLang="zh-TW" dirty="0"/>
              <a:t>– </a:t>
            </a:r>
            <a:r>
              <a:rPr lang="zh-TW" altLang="en-US" dirty="0"/>
              <a:t>使用示波器的自動參數量測</a:t>
            </a:r>
            <a:endParaRPr lang="en-US" dirty="0"/>
          </a:p>
        </p:txBody>
      </p:sp>
      <p:pic>
        <p:nvPicPr>
          <p:cNvPr id="11" name="Picture 10"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12" name="Oval 11"/>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13" name="TextBox 12"/>
          <p:cNvSpPr txBox="1"/>
          <p:nvPr/>
        </p:nvSpPr>
        <p:spPr>
          <a:xfrm>
            <a:off x="6781800" y="3700046"/>
            <a:ext cx="1905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讀值</a:t>
            </a:r>
            <a:endParaRPr lang="zh-TW" altLang="en-US" sz="1600" b="1" i="0">
              <a:latin typeface="Arial"/>
              <a:ea typeface="文鼎中黑" pitchFamily="49" charset="-120"/>
              <a:cs typeface="+mn-cs"/>
            </a:endParaRPr>
          </a:p>
        </p:txBody>
      </p:sp>
      <p:cxnSp>
        <p:nvCxnSpPr>
          <p:cNvPr id="14" name="Straight Arrow Connector 13"/>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5" name="Rectangle 3"/>
          <p:cNvSpPr txBox="1">
            <a:spLocks noChangeArrowheads="1"/>
          </p:cNvSpPr>
          <p:nvPr/>
        </p:nvSpPr>
        <p:spPr bwMode="black">
          <a:xfrm>
            <a:off x="838200" y="5257800"/>
            <a:ext cx="7696200" cy="106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最多可以選取 </a:t>
            </a:r>
            <a:r>
              <a:rPr lang="en-US" altLang="zh-TW" sz="2000" kern="0" dirty="0" smtClean="0">
                <a:latin typeface="+mn-lt"/>
                <a:ea typeface="文鼎中黑" pitchFamily="49" charset="-120"/>
              </a:rPr>
              <a:t>4 </a:t>
            </a:r>
            <a:r>
              <a:rPr lang="zh-TW" altLang="en-US" sz="2000" kern="0" dirty="0" smtClean="0">
                <a:latin typeface="+mn-lt"/>
                <a:ea typeface="文鼎中黑" pitchFamily="49" charset="-120"/>
              </a:rPr>
              <a:t>個含連續更新讀值的自動參數量測。</a:t>
            </a:r>
            <a:endParaRPr kumimoji="0" lang="zh-TW" altLang="en-US" sz="2000" b="0" i="0" u="none" strike="noStrike" kern="0" cap="none" spc="0" normalizeH="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297014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561071"/>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p:txBody>
          <a:bodyPr/>
          <a:lstStyle/>
          <a:p>
            <a:r>
              <a:rPr lang="zh-TW" altLang="en-US" dirty="0"/>
              <a:t>主要示波器設定控制</a:t>
            </a:r>
            <a:endParaRPr lang="en-US" dirty="0"/>
          </a:p>
        </p:txBody>
      </p:sp>
      <p:sp>
        <p:nvSpPr>
          <p:cNvPr id="23" name="TextBox 22"/>
          <p:cNvSpPr txBox="1"/>
          <p:nvPr/>
        </p:nvSpPr>
        <p:spPr>
          <a:xfrm>
            <a:off x="3581400" y="838200"/>
            <a:ext cx="2209800" cy="584775"/>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水平刻度 </a:t>
            </a:r>
            <a:r>
              <a:rPr lang="en-US" altLang="zh-TW" sz="1600" b="1" i="0" smtClean="0">
                <a:latin typeface="Arial"/>
                <a:ea typeface="文鼎中黑" pitchFamily="49" charset="-120"/>
                <a:cs typeface="+mn-cs"/>
              </a:rPr>
              <a:t/>
            </a:r>
            <a:br>
              <a:rPr lang="en-US" altLang="zh-TW" sz="1600" b="1" i="0" smtClean="0">
                <a:latin typeface="Arial"/>
                <a:ea typeface="文鼎中黑" pitchFamily="49" charset="-120"/>
                <a:cs typeface="+mn-cs"/>
              </a:rPr>
            </a:br>
            <a:r>
              <a:rPr lang="en-US" altLang="zh-TW" sz="1600" b="1" i="0" smtClean="0">
                <a:latin typeface="Arial"/>
                <a:ea typeface="文鼎中黑" pitchFamily="49" charset="-120"/>
                <a:cs typeface="+mn-cs"/>
              </a:rPr>
              <a:t>(s/div)</a:t>
            </a:r>
            <a:endParaRPr lang="zh-TW" altLang="en-US" sz="1600" b="1" i="0">
              <a:latin typeface="Arial"/>
              <a:ea typeface="文鼎中黑" pitchFamily="49" charset="-120"/>
              <a:cs typeface="+mn-cs"/>
            </a:endParaRPr>
          </a:p>
        </p:txBody>
      </p:sp>
      <p:sp>
        <p:nvSpPr>
          <p:cNvPr id="24" name="TextBox 23"/>
          <p:cNvSpPr txBox="1"/>
          <p:nvPr/>
        </p:nvSpPr>
        <p:spPr>
          <a:xfrm>
            <a:off x="4800600" y="1268900"/>
            <a:ext cx="17526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水平位置</a:t>
            </a:r>
            <a:endParaRPr lang="zh-TW" altLang="en-US" sz="1600" b="1" i="0">
              <a:latin typeface="Arial"/>
              <a:ea typeface="文鼎中黑" pitchFamily="49" charset="-120"/>
              <a:cs typeface="+mn-cs"/>
            </a:endParaRPr>
          </a:p>
        </p:txBody>
      </p:sp>
      <p:sp>
        <p:nvSpPr>
          <p:cNvPr id="25" name="TextBox 24"/>
          <p:cNvSpPr txBox="1"/>
          <p:nvPr/>
        </p:nvSpPr>
        <p:spPr>
          <a:xfrm>
            <a:off x="6629400" y="3845186"/>
            <a:ext cx="22098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垂直位置</a:t>
            </a:r>
            <a:endParaRPr lang="zh-TW" altLang="en-US" sz="1600" b="1" i="0">
              <a:latin typeface="Arial"/>
              <a:ea typeface="文鼎中黑" pitchFamily="49" charset="-120"/>
              <a:cs typeface="+mn-cs"/>
            </a:endParaRPr>
          </a:p>
        </p:txBody>
      </p:sp>
      <p:sp>
        <p:nvSpPr>
          <p:cNvPr id="28" name="TextBox 27"/>
          <p:cNvSpPr txBox="1"/>
          <p:nvPr/>
        </p:nvSpPr>
        <p:spPr>
          <a:xfrm>
            <a:off x="7162800" y="3242846"/>
            <a:ext cx="1796142"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垂直刻度 </a:t>
            </a:r>
            <a:r>
              <a:rPr lang="en-US" altLang="zh-TW" sz="1600" b="1" i="0" smtClean="0">
                <a:latin typeface="Arial"/>
                <a:ea typeface="文鼎中黑" pitchFamily="49" charset="-120"/>
                <a:cs typeface="+mn-cs"/>
              </a:rPr>
              <a:t>(V/div)</a:t>
            </a:r>
            <a:endParaRPr lang="zh-TW" altLang="en-US" sz="1600" b="1" i="0">
              <a:latin typeface="Arial"/>
              <a:ea typeface="文鼎中黑" pitchFamily="49" charset="-120"/>
              <a:cs typeface="+mn-cs"/>
            </a:endParaRPr>
          </a:p>
        </p:txBody>
      </p:sp>
      <p:sp>
        <p:nvSpPr>
          <p:cNvPr id="29" name="TextBox 28"/>
          <p:cNvSpPr txBox="1"/>
          <p:nvPr/>
        </p:nvSpPr>
        <p:spPr>
          <a:xfrm>
            <a:off x="4314372" y="5071646"/>
            <a:ext cx="22860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輸入 </a:t>
            </a:r>
            <a:r>
              <a:rPr lang="en-US" altLang="zh-TW" sz="1600" b="1" i="0" smtClean="0">
                <a:latin typeface="Arial"/>
                <a:ea typeface="文鼎中黑" pitchFamily="49" charset="-120"/>
                <a:cs typeface="+mn-cs"/>
              </a:rPr>
              <a:t>BNC</a:t>
            </a:r>
            <a:endParaRPr lang="en-US" altLang="zh-TW" sz="1600" b="1" i="0">
              <a:latin typeface="Arial"/>
              <a:ea typeface="文鼎中黑" pitchFamily="49" charset="-120"/>
              <a:cs typeface="+mn-cs"/>
            </a:endParaRPr>
          </a:p>
        </p:txBody>
      </p:sp>
      <p:cxnSp>
        <p:nvCxnSpPr>
          <p:cNvPr id="30" name="Straight Connector 29"/>
          <p:cNvCxnSpPr/>
          <p:nvPr/>
        </p:nvCxnSpPr>
        <p:spPr bwMode="auto">
          <a:xfrm rot="5400000" flipH="1" flipV="1">
            <a:off x="5243286" y="1834958"/>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1" name="Rectangle 30"/>
          <p:cNvSpPr/>
          <p:nvPr/>
        </p:nvSpPr>
        <p:spPr bwMode="auto">
          <a:xfrm>
            <a:off x="4648200" y="3250100"/>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36" name="Rectangle 35"/>
          <p:cNvSpPr/>
          <p:nvPr/>
        </p:nvSpPr>
        <p:spPr bwMode="auto">
          <a:xfrm>
            <a:off x="4648200" y="3859700"/>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cxnSp>
        <p:nvCxnSpPr>
          <p:cNvPr id="37" name="Straight Connector 36"/>
          <p:cNvCxnSpPr/>
          <p:nvPr/>
        </p:nvCxnSpPr>
        <p:spPr bwMode="auto">
          <a:xfrm>
            <a:off x="6934200" y="3431528"/>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934200" y="401210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0" name="Right Brace 39"/>
          <p:cNvSpPr/>
          <p:nvPr/>
        </p:nvSpPr>
        <p:spPr bwMode="auto">
          <a:xfrm rot="5400000">
            <a:off x="5181600" y="3707300"/>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41" name="TextBox 40"/>
          <p:cNvSpPr txBox="1"/>
          <p:nvPr/>
        </p:nvSpPr>
        <p:spPr>
          <a:xfrm>
            <a:off x="2667000" y="1219200"/>
            <a:ext cx="17526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觸發位準</a:t>
            </a:r>
            <a:endParaRPr lang="zh-TW" altLang="en-US" sz="1600" b="1" i="0">
              <a:latin typeface="Arial"/>
              <a:ea typeface="文鼎中黑" pitchFamily="49" charset="-120"/>
              <a:cs typeface="+mn-cs"/>
            </a:endParaRPr>
          </a:p>
        </p:txBody>
      </p:sp>
      <p:cxnSp>
        <p:nvCxnSpPr>
          <p:cNvPr id="42" name="Straight Connector 41"/>
          <p:cNvCxnSpPr/>
          <p:nvPr/>
        </p:nvCxnSpPr>
        <p:spPr bwMode="auto">
          <a:xfrm rot="16200000" flipV="1">
            <a:off x="3870422" y="1586950"/>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43" name="TextBox 42"/>
          <p:cNvSpPr txBox="1"/>
          <p:nvPr/>
        </p:nvSpPr>
        <p:spPr>
          <a:xfrm>
            <a:off x="1066800" y="5562600"/>
            <a:ext cx="7239000" cy="400110"/>
          </a:xfrm>
          <a:prstGeom prst="rect">
            <a:avLst/>
          </a:prstGeom>
          <a:noFill/>
        </p:spPr>
        <p:txBody>
          <a:bodyPr wrap="square" rtlCol="0">
            <a:spAutoFit/>
          </a:bodyPr>
          <a:lstStyle/>
          <a:p>
            <a:pPr algn="ctr">
              <a:buNone/>
            </a:pPr>
            <a:r>
              <a:rPr lang="en-US" altLang="zh-TW" sz="2000" b="1" i="1" dirty="0" err="1" smtClean="0">
                <a:latin typeface="Arial"/>
                <a:ea typeface="文鼎中黑" pitchFamily="49" charset="-120"/>
                <a:cs typeface="+mn-cs"/>
              </a:rPr>
              <a:t>Keysight</a:t>
            </a:r>
            <a:r>
              <a:rPr lang="en-US" altLang="zh-TW" sz="2000" b="1" i="1" dirty="0" smtClean="0">
                <a:latin typeface="Arial"/>
                <a:ea typeface="文鼎中黑" pitchFamily="49" charset="-120"/>
                <a:cs typeface="+mn-cs"/>
              </a:rPr>
              <a:t> </a:t>
            </a:r>
            <a:r>
              <a:rPr lang="zh-TW" altLang="en-US" sz="2000" b="1" i="1" dirty="0" smtClean="0">
                <a:latin typeface="Arial"/>
                <a:ea typeface="文鼎中黑" pitchFamily="49" charset="-120"/>
                <a:cs typeface="+mn-cs"/>
              </a:rPr>
              <a:t>的 </a:t>
            </a:r>
            <a:r>
              <a:rPr lang="en-US" altLang="zh-TW" sz="2000" b="1" i="1" dirty="0" err="1" smtClean="0">
                <a:latin typeface="Arial"/>
                <a:ea typeface="文鼎中黑" pitchFamily="49" charset="-120"/>
                <a:cs typeface="+mn-cs"/>
              </a:rPr>
              <a:t>InfiniiVision</a:t>
            </a:r>
            <a:r>
              <a:rPr lang="en-US" altLang="zh-TW" sz="2000" b="1" i="1" dirty="0" smtClean="0">
                <a:latin typeface="Arial"/>
                <a:ea typeface="文鼎中黑" pitchFamily="49" charset="-120"/>
                <a:cs typeface="+mn-cs"/>
              </a:rPr>
              <a:t> 2000 </a:t>
            </a:r>
            <a:r>
              <a:rPr lang="zh-TW" altLang="en-US" sz="2000" b="1" i="1" dirty="0" smtClean="0">
                <a:latin typeface="Arial"/>
                <a:ea typeface="文鼎中黑" pitchFamily="49" charset="-120"/>
                <a:cs typeface="+mn-cs"/>
              </a:rPr>
              <a:t>和 </a:t>
            </a:r>
            <a:r>
              <a:rPr lang="en-US" altLang="zh-TW" sz="2000" b="1" i="1" dirty="0" smtClean="0">
                <a:latin typeface="Arial"/>
                <a:ea typeface="文鼎中黑" pitchFamily="49" charset="-120"/>
                <a:cs typeface="+mn-cs"/>
              </a:rPr>
              <a:t>3000 X </a:t>
            </a:r>
            <a:r>
              <a:rPr lang="zh-TW" altLang="en-US" sz="2000" b="1" i="1" dirty="0" smtClean="0">
                <a:latin typeface="Arial"/>
                <a:ea typeface="文鼎中黑" pitchFamily="49" charset="-120"/>
                <a:cs typeface="+mn-cs"/>
              </a:rPr>
              <a:t>系列示波器</a:t>
            </a:r>
            <a:endParaRPr lang="zh-TW" altLang="en-US" sz="2000" b="1" i="1" dirty="0">
              <a:latin typeface="Arial"/>
              <a:ea typeface="文鼎中黑" pitchFamily="49" charset="-120"/>
              <a:cs typeface="+mn-cs"/>
            </a:endParaRPr>
          </a:p>
        </p:txBody>
      </p:sp>
      <p:cxnSp>
        <p:nvCxnSpPr>
          <p:cNvPr id="45" name="Straight Connector 16"/>
          <p:cNvCxnSpPr/>
          <p:nvPr/>
        </p:nvCxnSpPr>
        <p:spPr bwMode="auto">
          <a:xfrm rot="5400000" flipH="1" flipV="1">
            <a:off x="4348842" y="1717028"/>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1594092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正確縮放波形</a:t>
            </a:r>
            <a:endParaRPr lang="en-US" dirty="0"/>
          </a:p>
        </p:txBody>
      </p:sp>
      <p:pic>
        <p:nvPicPr>
          <p:cNvPr id="16" name="Picture 15"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9" name="Picture 18"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21" name="TextBox 20"/>
          <p:cNvSpPr txBox="1"/>
          <p:nvPr/>
        </p:nvSpPr>
        <p:spPr>
          <a:xfrm>
            <a:off x="381000" y="2439496"/>
            <a:ext cx="3657600" cy="584775"/>
          </a:xfrm>
          <a:prstGeom prst="rect">
            <a:avLst/>
          </a:prstGeom>
          <a:noFill/>
        </p:spPr>
        <p:txBody>
          <a:bodyPr wrap="square" rtlCol="0">
            <a:spAutoFit/>
          </a:bodyPr>
          <a:lstStyle/>
          <a:p>
            <a:pPr algn="l">
              <a:buNone/>
            </a:pPr>
            <a:r>
              <a:rPr lang="en-US" altLang="zh-TW" sz="1600" b="1" i="0" smtClean="0">
                <a:solidFill>
                  <a:srgbClr val="FFFF00"/>
                </a:solidFill>
                <a:latin typeface="Arial"/>
                <a:ea typeface="文鼎中黑" pitchFamily="49" charset="-120"/>
                <a:cs typeface="+mn-cs"/>
              </a:rPr>
              <a:t>- </a:t>
            </a:r>
            <a:r>
              <a:rPr lang="zh-TW" altLang="en-US" sz="1600" b="1" i="0" smtClean="0">
                <a:solidFill>
                  <a:srgbClr val="FFFF00"/>
                </a:solidFill>
                <a:latin typeface="Arial"/>
                <a:ea typeface="文鼎中黑" pitchFamily="49" charset="-120"/>
                <a:cs typeface="+mn-cs"/>
              </a:rPr>
              <a:t>顯示過多的週期。</a:t>
            </a:r>
          </a:p>
          <a:p>
            <a:pPr algn="l">
              <a:buNone/>
            </a:pPr>
            <a:r>
              <a:rPr lang="en-US" altLang="zh-TW" sz="1600" b="1" i="0" smtClean="0">
                <a:solidFill>
                  <a:srgbClr val="FFFF00"/>
                </a:solidFill>
                <a:latin typeface="Arial"/>
                <a:ea typeface="文鼎中黑" pitchFamily="49" charset="-120"/>
                <a:cs typeface="+mn-cs"/>
              </a:rPr>
              <a:t>- </a:t>
            </a:r>
            <a:r>
              <a:rPr lang="zh-TW" altLang="en-US" sz="1600" b="1" i="0" smtClean="0">
                <a:solidFill>
                  <a:srgbClr val="FFFF00"/>
                </a:solidFill>
                <a:latin typeface="Arial"/>
                <a:ea typeface="文鼎中黑" pitchFamily="49" charset="-120"/>
                <a:cs typeface="+mn-cs"/>
              </a:rPr>
              <a:t>振幅調整過低。</a:t>
            </a:r>
            <a:endParaRPr lang="zh-TW" altLang="en-US" sz="1600" b="1" i="0">
              <a:solidFill>
                <a:srgbClr val="FFFF00"/>
              </a:solidFill>
              <a:latin typeface="Arial"/>
              <a:ea typeface="文鼎中黑" pitchFamily="49" charset="-120"/>
              <a:cs typeface="+mn-cs"/>
            </a:endParaRPr>
          </a:p>
        </p:txBody>
      </p:sp>
      <p:sp>
        <p:nvSpPr>
          <p:cNvPr id="22" name="Right Arrow 21"/>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smtClean="0">
              <a:ln>
                <a:noFill/>
              </a:ln>
              <a:solidFill>
                <a:schemeClr val="tx1"/>
              </a:solidFill>
              <a:effectLst/>
              <a:latin typeface="Arial" charset="0"/>
              <a:ea typeface="文鼎中黑" pitchFamily="49" charset="-120"/>
            </a:endParaRPr>
          </a:p>
        </p:txBody>
      </p:sp>
      <p:sp>
        <p:nvSpPr>
          <p:cNvPr id="24" name="TextBox 23"/>
          <p:cNvSpPr txBox="1"/>
          <p:nvPr/>
        </p:nvSpPr>
        <p:spPr>
          <a:xfrm>
            <a:off x="609600" y="762000"/>
            <a:ext cx="33528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初始設定條件 </a:t>
            </a:r>
            <a:r>
              <a:rPr lang="en-US" altLang="zh-TW" sz="1600" b="1" i="0" smtClean="0">
                <a:latin typeface="Arial"/>
                <a:ea typeface="文鼎中黑" pitchFamily="49" charset="-120"/>
                <a:cs typeface="+mn-cs"/>
              </a:rPr>
              <a:t>(</a:t>
            </a:r>
            <a:r>
              <a:rPr lang="zh-TW" altLang="en-US" sz="1600" b="1" i="0" smtClean="0">
                <a:latin typeface="Arial"/>
                <a:ea typeface="文鼎中黑" pitchFamily="49" charset="-120"/>
                <a:cs typeface="+mn-cs"/>
              </a:rPr>
              <a:t>範例</a:t>
            </a:r>
            <a:r>
              <a:rPr lang="en-US" altLang="zh-TW" sz="1600" b="1" i="0" smtClean="0">
                <a:latin typeface="Arial"/>
                <a:ea typeface="文鼎中黑" pitchFamily="49" charset="-120"/>
                <a:cs typeface="+mn-cs"/>
              </a:rPr>
              <a:t>)</a:t>
            </a:r>
            <a:endParaRPr lang="en-US" altLang="zh-TW" sz="1600" b="1" i="0">
              <a:latin typeface="Arial"/>
              <a:ea typeface="文鼎中黑" pitchFamily="49" charset="-120"/>
              <a:cs typeface="+mn-cs"/>
            </a:endParaRPr>
          </a:p>
        </p:txBody>
      </p:sp>
      <p:sp>
        <p:nvSpPr>
          <p:cNvPr id="25" name="TextBox 24"/>
          <p:cNvSpPr txBox="1"/>
          <p:nvPr/>
        </p:nvSpPr>
        <p:spPr>
          <a:xfrm>
            <a:off x="5257800" y="763096"/>
            <a:ext cx="32004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最佳設定條件</a:t>
            </a:r>
            <a:endParaRPr lang="zh-TW" altLang="en-US" sz="1600" b="1" i="0">
              <a:latin typeface="Arial"/>
              <a:ea typeface="文鼎中黑" pitchFamily="49" charset="-120"/>
              <a:cs typeface="+mn-cs"/>
            </a:endParaRPr>
          </a:p>
        </p:txBody>
      </p:sp>
      <p:sp>
        <p:nvSpPr>
          <p:cNvPr id="26" name="TextBox 25"/>
          <p:cNvSpPr txBox="1"/>
          <p:nvPr/>
        </p:nvSpPr>
        <p:spPr>
          <a:xfrm>
            <a:off x="6400800" y="2682610"/>
            <a:ext cx="1524000" cy="307777"/>
          </a:xfrm>
          <a:prstGeom prst="rect">
            <a:avLst/>
          </a:prstGeom>
          <a:noFill/>
        </p:spPr>
        <p:txBody>
          <a:bodyPr wrap="square" rtlCol="0">
            <a:spAutoFit/>
          </a:bodyPr>
          <a:lstStyle/>
          <a:p>
            <a:pPr algn="l">
              <a:buNone/>
            </a:pPr>
            <a:r>
              <a:rPr lang="zh-TW" altLang="en-US" sz="1400" b="1" i="0" smtClean="0">
                <a:solidFill>
                  <a:srgbClr val="FFFF00"/>
                </a:solidFill>
                <a:latin typeface="Arial"/>
                <a:ea typeface="文鼎中黑" pitchFamily="49" charset="-120"/>
                <a:cs typeface="+mn-cs"/>
              </a:rPr>
              <a:t>觸發位準</a:t>
            </a:r>
            <a:endParaRPr lang="zh-TW" altLang="en-US" sz="1400" b="1" i="0" dirty="0">
              <a:solidFill>
                <a:srgbClr val="FFFF00"/>
              </a:solidFill>
              <a:latin typeface="Arial"/>
              <a:ea typeface="文鼎中黑" pitchFamily="49" charset="-120"/>
              <a:cs typeface="+mn-cs"/>
            </a:endParaRPr>
          </a:p>
        </p:txBody>
      </p:sp>
      <p:cxnSp>
        <p:nvCxnSpPr>
          <p:cNvPr id="27" name="Straight Arrow Connector 26"/>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8" name="TextBox 27"/>
          <p:cNvSpPr txBox="1"/>
          <p:nvPr/>
        </p:nvSpPr>
        <p:spPr>
          <a:xfrm>
            <a:off x="152400" y="5410200"/>
            <a:ext cx="8839200" cy="923330"/>
          </a:xfrm>
          <a:prstGeom prst="rect">
            <a:avLst/>
          </a:prstGeom>
          <a:noFill/>
        </p:spPr>
        <p:txBody>
          <a:bodyPr wrap="square" rtlCol="0">
            <a:spAutoFit/>
          </a:bodyPr>
          <a:lstStyle/>
          <a:p>
            <a:pPr algn="ctr">
              <a:buNone/>
            </a:pPr>
            <a:r>
              <a:rPr lang="zh-TW" altLang="en-US" sz="1800" b="1" i="1" dirty="0" smtClean="0">
                <a:solidFill>
                  <a:schemeClr val="accent5"/>
                </a:solidFill>
                <a:latin typeface="Arial"/>
                <a:ea typeface="文鼎中黑" pitchFamily="49" charset="-120"/>
                <a:cs typeface="+mn-cs"/>
              </a:rPr>
              <a:t>設定 示波器的波形刻度是一項在前面板進行調整的重複性程序，必須進行到畫面上顯示出所需的「圖形」才能停止。</a:t>
            </a:r>
          </a:p>
          <a:p>
            <a:pPr algn="l">
              <a:buNone/>
            </a:pPr>
            <a:endParaRPr lang="zh-TW" altLang="en-US" dirty="0" smtClean="0">
              <a:solidFill>
                <a:srgbClr val="3333CC"/>
              </a:solidFill>
              <a:ea typeface="文鼎中黑" pitchFamily="49" charset="-120"/>
            </a:endParaRPr>
          </a:p>
        </p:txBody>
      </p:sp>
      <p:sp>
        <p:nvSpPr>
          <p:cNvPr id="29" name="Rectangle 3"/>
          <p:cNvSpPr txBox="1">
            <a:spLocks noChangeArrowheads="1"/>
          </p:cNvSpPr>
          <p:nvPr/>
        </p:nvSpPr>
        <p:spPr bwMode="black">
          <a:xfrm>
            <a:off x="228600" y="3810000"/>
            <a:ext cx="8915400" cy="1905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 </a:t>
            </a:r>
            <a:r>
              <a:rPr kumimoji="0" lang="en-US" altLang="zh-TW" sz="2000" b="1" i="0" u="none" strike="noStrike" kern="0" cap="none" spc="0" normalizeH="0" noProof="0" smtClean="0">
                <a:ln>
                  <a:noFill/>
                </a:ln>
                <a:solidFill>
                  <a:schemeClr val="tx1"/>
                </a:solidFill>
                <a:effectLst/>
                <a:uLnTx/>
                <a:uFillTx/>
                <a:latin typeface="+mn-lt"/>
                <a:ea typeface="文鼎中黑" pitchFamily="49" charset="-120"/>
                <a:cs typeface="+mn-cs"/>
              </a:rPr>
              <a:t>V/div</a:t>
            </a:r>
            <a:r>
              <a:rPr lang="zh-TW" altLang="en-US" sz="2000" kern="0" smtClean="0">
                <a:latin typeface="+mn-lt"/>
                <a:ea typeface="文鼎中黑" pitchFamily="49" charset="-120"/>
              </a:rPr>
              <a:t>旋</a:t>
            </a:r>
            <a:r>
              <a:rPr lang="zh-TW" altLang="en-US" sz="2000" kern="0" dirty="0" smtClean="0">
                <a:latin typeface="+mn-lt"/>
                <a:ea typeface="文鼎中黑" pitchFamily="49" charset="-120"/>
              </a:rPr>
              <a:t>鈕，讓波形填滿大部分的垂直畫</a:t>
            </a:r>
            <a:r>
              <a:rPr lang="zh-TW" altLang="en-US" sz="2000" kern="0" smtClean="0">
                <a:latin typeface="+mn-lt"/>
                <a:ea typeface="文鼎中黑" pitchFamily="49" charset="-120"/>
              </a:rPr>
              <a:t>面。</a:t>
            </a:r>
            <a:endParaRPr kumimoji="0" lang="zh-TW" altLang="en-US" sz="2000" b="0" i="0" u="none" strike="noStrike" kern="0" cap="none" spc="0" normalizeH="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調整垂直</a:t>
            </a:r>
            <a:r>
              <a:rPr lang="zh-TW" altLang="en-US" sz="2000" b="1" kern="0" smtClean="0">
                <a:latin typeface="+mn-lt"/>
                <a:ea typeface="文鼎中黑" pitchFamily="49" charset="-120"/>
              </a:rPr>
              <a:t>位置</a:t>
            </a:r>
            <a:r>
              <a:rPr lang="zh-TW" altLang="en-US" sz="2000" kern="0" smtClean="0">
                <a:latin typeface="+mn-lt"/>
                <a:ea typeface="文鼎中黑" pitchFamily="49" charset="-120"/>
              </a:rPr>
              <a:t>旋鈕，讓波形垂直置中。</a:t>
            </a: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 </a:t>
            </a:r>
            <a:r>
              <a:rPr lang="en-US" altLang="zh-TW" sz="2000" b="1" u="sng" smtClean="0"/>
              <a:t>s/div</a:t>
            </a:r>
            <a:r>
              <a:rPr lang="zh-TW" altLang="en-US" sz="2000" kern="0" smtClean="0">
                <a:latin typeface="+mn-lt"/>
                <a:ea typeface="文鼎中黑" pitchFamily="49" charset="-120"/>
              </a:rPr>
              <a:t> 旋鈕，只需水平顯示幾個週期即可。</a:t>
            </a:r>
          </a:p>
          <a:p>
            <a:pPr marL="231775" lvl="0" indent="-231775" eaLnBrk="0" hangingPunct="0">
              <a:spcAft>
                <a:spcPts val="600"/>
              </a:spcAft>
              <a:buClr>
                <a:schemeClr val="accent1"/>
              </a:buClr>
              <a:buFont typeface="Wingdings" pitchFamily="2" charset="2"/>
              <a:buChar char="§"/>
            </a:pPr>
            <a:r>
              <a:rPr lang="zh-TW" altLang="en-US" sz="2000" kern="0" smtClean="0">
                <a:latin typeface="+mn-lt"/>
                <a:ea typeface="文鼎中黑" pitchFamily="49" charset="-120"/>
              </a:rPr>
              <a:t>調整</a:t>
            </a:r>
            <a:r>
              <a:rPr lang="zh-TW" altLang="en-US" sz="2000" b="1" u="heavy" smtClean="0">
                <a:ea typeface="文鼎中黑" pitchFamily="49" charset="-120"/>
              </a:rPr>
              <a:t>觸發位準</a:t>
            </a:r>
            <a:r>
              <a:rPr lang="zh-TW" altLang="en-US" sz="2000" kern="0" smtClean="0">
                <a:latin typeface="+mn-lt"/>
                <a:ea typeface="文鼎中黑" pitchFamily="49" charset="-120"/>
              </a:rPr>
              <a:t>旋鈕，將位準設定在垂直波形的中間位置。</a:t>
            </a:r>
            <a:endParaRPr kumimoji="0" lang="zh-TW" altLang="en-US" sz="2000" b="0" i="0" u="none" strike="noStrike" kern="0" cap="none" spc="0" normalizeH="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30318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4861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zh-TW" altLang="en-US" dirty="0"/>
              <a:t>了解示波器觸發</a:t>
            </a:r>
            <a:endParaRPr lang="en-US" dirty="0"/>
          </a:p>
        </p:txBody>
      </p:sp>
      <p:sp>
        <p:nvSpPr>
          <p:cNvPr id="2" name="Content Placeholder 1"/>
          <p:cNvSpPr>
            <a:spLocks noGrp="1"/>
          </p:cNvSpPr>
          <p:nvPr>
            <p:ph sz="half" idx="1"/>
          </p:nvPr>
        </p:nvSpPr>
        <p:spPr>
          <a:xfrm>
            <a:off x="762000" y="2057400"/>
            <a:ext cx="3819525" cy="4572000"/>
          </a:xfrm>
        </p:spPr>
        <p:txBody>
          <a:bodyPr/>
          <a:lstStyle/>
          <a:p>
            <a:pPr eaLnBrk="0" hangingPunct="0">
              <a:spcBef>
                <a:spcPts val="600"/>
              </a:spcBef>
              <a:buClr>
                <a:schemeClr val="accent1"/>
              </a:buClr>
            </a:pPr>
            <a:r>
              <a:rPr lang="zh-TW" altLang="en-US" kern="0" dirty="0">
                <a:ea typeface="文鼎中黑" pitchFamily="49" charset="-120"/>
              </a:rPr>
              <a:t>將示波器的「觸發」想像為「同步拍照」。</a:t>
            </a:r>
          </a:p>
          <a:p>
            <a:pPr eaLnBrk="0" hangingPunct="0">
              <a:spcBef>
                <a:spcPts val="600"/>
              </a:spcBef>
              <a:buClr>
                <a:schemeClr val="accent1"/>
              </a:buClr>
            </a:pPr>
            <a:r>
              <a:rPr lang="zh-TW" altLang="en-US" kern="0" dirty="0">
                <a:ea typeface="文鼎中黑" pitchFamily="49" charset="-120"/>
              </a:rPr>
              <a:t>一個波形的「圖形」是由許多連續的數位化</a:t>
            </a:r>
            <a:br>
              <a:rPr lang="zh-TW" altLang="en-US" kern="0" dirty="0">
                <a:ea typeface="文鼎中黑" pitchFamily="49" charset="-120"/>
              </a:rPr>
            </a:br>
            <a:r>
              <a:rPr lang="zh-TW" altLang="en-US" kern="0" dirty="0">
                <a:ea typeface="文鼎中黑" pitchFamily="49" charset="-120"/>
              </a:rPr>
              <a:t>取樣所組成。</a:t>
            </a:r>
          </a:p>
          <a:p>
            <a:pPr eaLnBrk="0" hangingPunct="0">
              <a:spcBef>
                <a:spcPts val="600"/>
              </a:spcBef>
              <a:buClr>
                <a:schemeClr val="accent1"/>
              </a:buClr>
            </a:pPr>
            <a:r>
              <a:rPr lang="zh-TW" altLang="en-US" kern="0" dirty="0">
                <a:ea typeface="文鼎中黑" pitchFamily="49" charset="-120"/>
              </a:rPr>
              <a:t>「拍照」必須同步至重複波形的唯一點。</a:t>
            </a:r>
          </a:p>
          <a:p>
            <a:pPr eaLnBrk="0" hangingPunct="0">
              <a:spcBef>
                <a:spcPts val="600"/>
              </a:spcBef>
              <a:buClr>
                <a:schemeClr val="accent1"/>
              </a:buClr>
            </a:pPr>
            <a:r>
              <a:rPr lang="zh-TW" altLang="en-US" kern="0" dirty="0">
                <a:ea typeface="文鼎中黑" pitchFamily="49" charset="-120"/>
              </a:rPr>
              <a:t>大多數常見的示波器觸發，是以在特定電壓</a:t>
            </a:r>
            <a:br>
              <a:rPr lang="zh-TW" altLang="en-US" kern="0" dirty="0">
                <a:ea typeface="文鼎中黑" pitchFamily="49" charset="-120"/>
              </a:rPr>
            </a:br>
            <a:r>
              <a:rPr lang="zh-TW" altLang="en-US" kern="0" dirty="0">
                <a:ea typeface="文鼎中黑" pitchFamily="49" charset="-120"/>
              </a:rPr>
              <a:t>位準上信號的上升或下降邊緣同步擷取 </a:t>
            </a:r>
            <a:br>
              <a:rPr lang="zh-TW" altLang="en-US" kern="0" dirty="0">
                <a:ea typeface="文鼎中黑" pitchFamily="49" charset="-120"/>
              </a:rPr>
            </a:br>
            <a:r>
              <a:rPr lang="en-US" altLang="zh-TW" kern="0" dirty="0">
                <a:ea typeface="文鼎中黑" pitchFamily="49" charset="-120"/>
              </a:rPr>
              <a:t>(</a:t>
            </a:r>
            <a:r>
              <a:rPr lang="zh-TW" altLang="en-US" kern="0" dirty="0">
                <a:ea typeface="文鼎中黑" pitchFamily="49" charset="-120"/>
              </a:rPr>
              <a:t>拍照</a:t>
            </a:r>
            <a:r>
              <a:rPr lang="en-US" altLang="zh-TW" kern="0" dirty="0">
                <a:ea typeface="文鼎中黑" pitchFamily="49" charset="-120"/>
              </a:rPr>
              <a:t>) </a:t>
            </a:r>
            <a:r>
              <a:rPr lang="zh-TW" altLang="en-US" kern="0" dirty="0">
                <a:ea typeface="文鼎中黑" pitchFamily="49" charset="-120"/>
              </a:rPr>
              <a:t>為基準。</a:t>
            </a:r>
          </a:p>
        </p:txBody>
      </p:sp>
      <p:sp>
        <p:nvSpPr>
          <p:cNvPr id="162819" name="Rectangle 3"/>
          <p:cNvSpPr>
            <a:spLocks noGrp="1" noChangeArrowheads="1"/>
          </p:cNvSpPr>
          <p:nvPr>
            <p:ph type="body" sz="quarter" idx="13"/>
          </p:nvPr>
        </p:nvSpPr>
        <p:spPr>
          <a:xfrm>
            <a:off x="762000" y="990600"/>
            <a:ext cx="7239000" cy="457200"/>
          </a:xfrm>
        </p:spPr>
        <p:txBody>
          <a:bodyPr/>
          <a:lstStyle/>
          <a:p>
            <a:pPr algn="ctr">
              <a:spcAft>
                <a:spcPts val="1200"/>
              </a:spcAft>
              <a:buClr>
                <a:schemeClr val="accent1"/>
              </a:buClr>
            </a:pPr>
            <a:r>
              <a:rPr lang="zh-TW" altLang="en-US" sz="2000" b="1" i="1" dirty="0"/>
              <a:t>觸發往往是最難以理解的一項示波器功能，但卻是您應該了解的</a:t>
            </a:r>
            <a:br>
              <a:rPr lang="zh-TW" altLang="en-US" sz="2000" b="1" i="1" dirty="0"/>
            </a:br>
            <a:r>
              <a:rPr lang="zh-TW" altLang="en-US" sz="2000" b="1" i="1" dirty="0"/>
              <a:t>最重要功能。</a:t>
            </a:r>
          </a:p>
        </p:txBody>
      </p:sp>
      <p:sp>
        <p:nvSpPr>
          <p:cNvPr id="19" name="TextBox 18"/>
          <p:cNvSpPr txBox="1"/>
          <p:nvPr/>
        </p:nvSpPr>
        <p:spPr>
          <a:xfrm>
            <a:off x="4855029" y="5108087"/>
            <a:ext cx="3829050" cy="584775"/>
          </a:xfrm>
          <a:prstGeom prst="rect">
            <a:avLst/>
          </a:prstGeom>
          <a:noFill/>
        </p:spPr>
        <p:txBody>
          <a:bodyPr wrap="square" rtlCol="0">
            <a:spAutoFit/>
          </a:bodyPr>
          <a:lstStyle/>
          <a:p>
            <a:pPr algn="ctr">
              <a:buNone/>
            </a:pPr>
            <a:r>
              <a:rPr lang="zh-TW" altLang="en-US" sz="1600" b="1" dirty="0">
                <a:ea typeface="文鼎中黑" pitchFamily="49" charset="-120"/>
              </a:rPr>
              <a:t>賽馬終點的相片與示波器的觸發極為類似</a:t>
            </a:r>
          </a:p>
        </p:txBody>
      </p:sp>
      <p:cxnSp>
        <p:nvCxnSpPr>
          <p:cNvPr id="10" name="Straight Connector 9"/>
          <p:cNvCxnSpPr/>
          <p:nvPr/>
        </p:nvCxnSpPr>
        <p:spPr bwMode="auto">
          <a:xfrm rot="5400000">
            <a:off x="7195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856325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觸發範例</a:t>
            </a:r>
            <a:endParaRPr lang="en-US" dirty="0"/>
          </a:p>
        </p:txBody>
      </p:sp>
      <p:pic>
        <p:nvPicPr>
          <p:cNvPr id="29" name="Picture 28"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31" name="Picture 3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32" name="Picture 3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33" name="Picture 3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35" name="TextBox 34"/>
          <p:cNvSpPr txBox="1"/>
          <p:nvPr/>
        </p:nvSpPr>
        <p:spPr>
          <a:xfrm>
            <a:off x="3143250" y="2000250"/>
            <a:ext cx="11430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觸發點</a:t>
            </a:r>
            <a:endParaRPr lang="zh-TW" altLang="en-US" sz="1000" b="1" i="0">
              <a:solidFill>
                <a:srgbClr val="FFFF00"/>
              </a:solidFill>
              <a:latin typeface="Arial"/>
              <a:ea typeface="文鼎中黑" pitchFamily="49" charset="-120"/>
              <a:cs typeface="+mn-cs"/>
            </a:endParaRPr>
          </a:p>
        </p:txBody>
      </p:sp>
      <p:cxnSp>
        <p:nvCxnSpPr>
          <p:cNvPr id="36" name="Straight Arrow Connector 3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8" name="TextBox 37"/>
          <p:cNvSpPr txBox="1"/>
          <p:nvPr/>
        </p:nvSpPr>
        <p:spPr>
          <a:xfrm>
            <a:off x="6781800" y="2438400"/>
            <a:ext cx="1143000" cy="246221"/>
          </a:xfrm>
          <a:prstGeom prst="rect">
            <a:avLst/>
          </a:prstGeom>
          <a:noFill/>
        </p:spPr>
        <p:txBody>
          <a:bodyPr wrap="square" rtlCol="0">
            <a:spAutoFit/>
          </a:bodyPr>
          <a:lstStyle/>
          <a:p>
            <a:pPr algn="l">
              <a:buNone/>
            </a:pPr>
            <a:r>
              <a:rPr lang="zh-TW" altLang="en-US" sz="1000" b="1" i="0" smtClean="0">
                <a:solidFill>
                  <a:srgbClr val="FFFF00"/>
                </a:solidFill>
                <a:latin typeface="Arial"/>
                <a:ea typeface="文鼎中黑" pitchFamily="49" charset="-120"/>
                <a:cs typeface="+mn-cs"/>
              </a:rPr>
              <a:t>觸發點</a:t>
            </a:r>
            <a:endParaRPr lang="zh-TW" altLang="en-US" sz="1000" b="1" i="0">
              <a:solidFill>
                <a:srgbClr val="FFFF00"/>
              </a:solidFill>
              <a:latin typeface="Arial"/>
              <a:ea typeface="文鼎中黑" pitchFamily="49" charset="-120"/>
              <a:cs typeface="+mn-cs"/>
            </a:endParaRPr>
          </a:p>
        </p:txBody>
      </p:sp>
      <p:cxnSp>
        <p:nvCxnSpPr>
          <p:cNvPr id="39" name="Straight Arrow Connector 38"/>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0" name="TextBox 39"/>
          <p:cNvSpPr txBox="1"/>
          <p:nvPr/>
        </p:nvSpPr>
        <p:spPr>
          <a:xfrm>
            <a:off x="381000" y="3319046"/>
            <a:ext cx="2209800" cy="461665"/>
          </a:xfrm>
          <a:prstGeom prst="rect">
            <a:avLst/>
          </a:prstGeom>
          <a:noFill/>
        </p:spPr>
        <p:txBody>
          <a:bodyPr wrap="square" rtlCol="0">
            <a:spAutoFit/>
          </a:bodyPr>
          <a:lstStyle/>
          <a:p>
            <a:pPr algn="ctr">
              <a:buNone/>
            </a:pPr>
            <a:r>
              <a:rPr lang="zh-TW" altLang="en-US" sz="1400" b="1" i="0" smtClean="0">
                <a:latin typeface="Arial"/>
                <a:ea typeface="文鼎中黑" pitchFamily="49" charset="-120"/>
                <a:cs typeface="+mn-cs"/>
              </a:rPr>
              <a:t>未觸發</a:t>
            </a:r>
          </a:p>
          <a:p>
            <a:pPr algn="ctr">
              <a:buNone/>
            </a:pPr>
            <a:r>
              <a:rPr lang="en-US" altLang="zh-TW" sz="1000" b="1" i="0" smtClean="0">
                <a:latin typeface="Arial"/>
                <a:ea typeface="文鼎中黑" pitchFamily="49" charset="-120"/>
                <a:cs typeface="+mn-cs"/>
              </a:rPr>
              <a:t>(</a:t>
            </a:r>
            <a:r>
              <a:rPr lang="zh-TW" altLang="en-US" sz="1000" b="1" i="0" smtClean="0">
                <a:latin typeface="Arial"/>
                <a:ea typeface="文鼎中黑" pitchFamily="49" charset="-120"/>
                <a:cs typeface="+mn-cs"/>
              </a:rPr>
              <a:t>擷取非同步圖形</a:t>
            </a:r>
            <a:r>
              <a:rPr lang="en-US" altLang="zh-TW" sz="1000" b="1" i="0" smtClean="0">
                <a:latin typeface="Arial"/>
                <a:ea typeface="文鼎中黑" pitchFamily="49" charset="-120"/>
                <a:cs typeface="+mn-cs"/>
              </a:rPr>
              <a:t>)</a:t>
            </a:r>
            <a:endParaRPr lang="zh-TW" altLang="en-US" sz="1000" b="1" i="0">
              <a:latin typeface="Arial"/>
              <a:ea typeface="文鼎中黑" pitchFamily="49" charset="-120"/>
              <a:cs typeface="+mn-cs"/>
            </a:endParaRPr>
          </a:p>
        </p:txBody>
      </p:sp>
      <p:sp>
        <p:nvSpPr>
          <p:cNvPr id="41" name="TextBox 40"/>
          <p:cNvSpPr txBox="1"/>
          <p:nvPr/>
        </p:nvSpPr>
        <p:spPr>
          <a:xfrm>
            <a:off x="2400300" y="3928646"/>
            <a:ext cx="2743200" cy="307777"/>
          </a:xfrm>
          <a:prstGeom prst="rect">
            <a:avLst/>
          </a:prstGeom>
          <a:noFill/>
        </p:spPr>
        <p:txBody>
          <a:bodyPr wrap="square" rtlCol="0">
            <a:spAutoFit/>
          </a:bodyPr>
          <a:lstStyle/>
          <a:p>
            <a:pPr algn="l">
              <a:buNone/>
            </a:pPr>
            <a:r>
              <a:rPr lang="zh-TW" altLang="en-US" sz="1400" b="1" i="0" smtClean="0">
                <a:latin typeface="Arial"/>
                <a:ea typeface="文鼎中黑" pitchFamily="49" charset="-120"/>
                <a:cs typeface="+mn-cs"/>
              </a:rPr>
              <a:t>觸發 </a:t>
            </a:r>
            <a:r>
              <a:rPr lang="en-US" altLang="zh-TW" sz="1400" b="1" i="0" smtClean="0">
                <a:latin typeface="Arial"/>
                <a:ea typeface="文鼎中黑" pitchFamily="49" charset="-120"/>
                <a:cs typeface="+mn-cs"/>
              </a:rPr>
              <a:t>= </a:t>
            </a:r>
            <a:r>
              <a:rPr lang="zh-TW" altLang="en-US" sz="1400" b="1" i="0" smtClean="0">
                <a:latin typeface="Arial"/>
                <a:ea typeface="文鼎中黑" pitchFamily="49" charset="-120"/>
                <a:cs typeface="+mn-cs"/>
              </a:rPr>
              <a:t>上升邊緣 </a:t>
            </a:r>
            <a:r>
              <a:rPr lang="en-US" altLang="zh-TW" sz="1400" b="1" i="0" smtClean="0">
                <a:latin typeface="Arial"/>
                <a:ea typeface="文鼎中黑" pitchFamily="49" charset="-120"/>
                <a:cs typeface="+mn-cs"/>
              </a:rPr>
              <a:t>@ 0.0 V</a:t>
            </a:r>
            <a:endParaRPr lang="en-US" altLang="zh-TW" sz="1400" b="1" i="0">
              <a:latin typeface="Arial"/>
              <a:ea typeface="文鼎中黑" pitchFamily="49" charset="-120"/>
              <a:cs typeface="+mn-cs"/>
            </a:endParaRPr>
          </a:p>
        </p:txBody>
      </p:sp>
      <p:sp>
        <p:nvSpPr>
          <p:cNvPr id="42" name="TextBox 41"/>
          <p:cNvSpPr txBox="1"/>
          <p:nvPr/>
        </p:nvSpPr>
        <p:spPr>
          <a:xfrm>
            <a:off x="5334000" y="4614446"/>
            <a:ext cx="3200400" cy="307777"/>
          </a:xfrm>
          <a:prstGeom prst="rect">
            <a:avLst/>
          </a:prstGeom>
          <a:noFill/>
        </p:spPr>
        <p:txBody>
          <a:bodyPr wrap="square" rtlCol="0">
            <a:spAutoFit/>
          </a:bodyPr>
          <a:lstStyle/>
          <a:p>
            <a:pPr algn="l">
              <a:buNone/>
            </a:pPr>
            <a:r>
              <a:rPr lang="zh-TW" altLang="en-US" sz="1400" b="1" i="0" smtClean="0">
                <a:latin typeface="Arial"/>
                <a:ea typeface="文鼎中黑" pitchFamily="49" charset="-120"/>
                <a:cs typeface="+mn-cs"/>
              </a:rPr>
              <a:t>觸發 </a:t>
            </a:r>
            <a:r>
              <a:rPr lang="en-US" altLang="zh-TW" sz="1400" b="1" i="0" smtClean="0">
                <a:latin typeface="Arial"/>
                <a:ea typeface="文鼎中黑" pitchFamily="49" charset="-120"/>
                <a:cs typeface="+mn-cs"/>
              </a:rPr>
              <a:t>= </a:t>
            </a:r>
            <a:r>
              <a:rPr lang="zh-TW" altLang="en-US" sz="1400" b="1" i="0" smtClean="0">
                <a:latin typeface="Arial"/>
                <a:ea typeface="文鼎中黑" pitchFamily="49" charset="-120"/>
                <a:cs typeface="+mn-cs"/>
              </a:rPr>
              <a:t>下降邊緣 </a:t>
            </a:r>
            <a:r>
              <a:rPr lang="en-US" altLang="zh-TW" sz="1400" b="1" i="0" smtClean="0">
                <a:latin typeface="Arial"/>
                <a:ea typeface="文鼎中黑" pitchFamily="49" charset="-120"/>
                <a:cs typeface="+mn-cs"/>
              </a:rPr>
              <a:t>@ +2.0 V</a:t>
            </a:r>
            <a:endParaRPr lang="en-US" altLang="zh-TW" sz="1400" b="1" i="0">
              <a:latin typeface="Arial"/>
              <a:ea typeface="文鼎中黑" pitchFamily="49" charset="-120"/>
              <a:cs typeface="+mn-cs"/>
            </a:endParaRPr>
          </a:p>
        </p:txBody>
      </p:sp>
      <p:sp>
        <p:nvSpPr>
          <p:cNvPr id="43" name="TextBox 42"/>
          <p:cNvSpPr txBox="1"/>
          <p:nvPr/>
        </p:nvSpPr>
        <p:spPr>
          <a:xfrm>
            <a:off x="762000" y="1066800"/>
            <a:ext cx="2819400" cy="246221"/>
          </a:xfrm>
          <a:prstGeom prst="rect">
            <a:avLst/>
          </a:prstGeom>
          <a:noFill/>
        </p:spPr>
        <p:txBody>
          <a:bodyPr wrap="square" rtlCol="0">
            <a:spAutoFit/>
          </a:bodyPr>
          <a:lstStyle/>
          <a:p>
            <a:pPr algn="l">
              <a:buNone/>
            </a:pPr>
            <a:r>
              <a:rPr lang="zh-TW" altLang="en-US" sz="1000" b="1" i="0" smtClean="0">
                <a:solidFill>
                  <a:srgbClr val="FFFF00"/>
                </a:solidFill>
                <a:latin typeface="Arial"/>
                <a:ea typeface="文鼎中黑" pitchFamily="49" charset="-120"/>
                <a:cs typeface="+mn-cs"/>
              </a:rPr>
              <a:t>觸發位準設定高於波形</a:t>
            </a:r>
            <a:endParaRPr lang="zh-TW" altLang="en-US" sz="1000" b="1" i="0">
              <a:solidFill>
                <a:srgbClr val="FFFF00"/>
              </a:solidFill>
              <a:latin typeface="Arial"/>
              <a:ea typeface="文鼎中黑" pitchFamily="49" charset="-120"/>
              <a:cs typeface="+mn-cs"/>
            </a:endParaRPr>
          </a:p>
        </p:txBody>
      </p:sp>
      <p:sp>
        <p:nvSpPr>
          <p:cNvPr id="44" name="TextBox 43"/>
          <p:cNvSpPr txBox="1"/>
          <p:nvPr/>
        </p:nvSpPr>
        <p:spPr>
          <a:xfrm>
            <a:off x="6934200" y="4067175"/>
            <a:ext cx="10668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正時間</a:t>
            </a:r>
            <a:endParaRPr lang="zh-TW" altLang="en-US" sz="1000" b="1" i="0">
              <a:solidFill>
                <a:srgbClr val="FFFF00"/>
              </a:solidFill>
              <a:latin typeface="Arial"/>
              <a:ea typeface="文鼎中黑" pitchFamily="49" charset="-120"/>
              <a:cs typeface="+mn-cs"/>
            </a:endParaRPr>
          </a:p>
        </p:txBody>
      </p:sp>
      <p:sp>
        <p:nvSpPr>
          <p:cNvPr id="45" name="TextBox 44"/>
          <p:cNvSpPr txBox="1"/>
          <p:nvPr/>
        </p:nvSpPr>
        <p:spPr>
          <a:xfrm>
            <a:off x="5305425" y="4067175"/>
            <a:ext cx="1066800" cy="246221"/>
          </a:xfrm>
          <a:prstGeom prst="rect">
            <a:avLst/>
          </a:prstGeom>
          <a:noFill/>
        </p:spPr>
        <p:txBody>
          <a:bodyPr wrap="square" rtlCol="0">
            <a:spAutoFit/>
          </a:bodyPr>
          <a:lstStyle/>
          <a:p>
            <a:pPr algn="ctr">
              <a:buNone/>
            </a:pPr>
            <a:r>
              <a:rPr lang="zh-TW" altLang="en-US" sz="1000" b="1" i="0" smtClean="0">
                <a:solidFill>
                  <a:srgbClr val="FFFF00"/>
                </a:solidFill>
                <a:latin typeface="Arial"/>
                <a:ea typeface="文鼎中黑" pitchFamily="49" charset="-120"/>
                <a:cs typeface="+mn-cs"/>
              </a:rPr>
              <a:t>負時間</a:t>
            </a:r>
            <a:endParaRPr lang="zh-TW" altLang="en-US" sz="1000" b="1" i="0">
              <a:solidFill>
                <a:srgbClr val="FFFF00"/>
              </a:solidFill>
              <a:latin typeface="Arial"/>
              <a:ea typeface="文鼎中黑" pitchFamily="49" charset="-120"/>
              <a:cs typeface="+mn-cs"/>
            </a:endParaRPr>
          </a:p>
        </p:txBody>
      </p:sp>
      <p:cxnSp>
        <p:nvCxnSpPr>
          <p:cNvPr id="46" name="Straight Arrow Connector 45"/>
          <p:cNvCxnSpPr/>
          <p:nvPr/>
        </p:nvCxnSpPr>
        <p:spPr bwMode="auto">
          <a:xfrm>
            <a:off x="7915728" y="419100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7" name="Straight Arrow Connector 46"/>
          <p:cNvCxnSpPr/>
          <p:nvPr/>
        </p:nvCxnSpPr>
        <p:spPr bwMode="auto">
          <a:xfrm rot="10800000">
            <a:off x="5105400" y="419100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8" name="Straight Arrow Connector 47"/>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49" name="Straight Arrow Connector 48"/>
          <p:cNvCxnSpPr/>
          <p:nvPr/>
        </p:nvCxnSpPr>
        <p:spPr bwMode="auto">
          <a:xfrm rot="10800000">
            <a:off x="6324600" y="419100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50" name="Rectangle 3"/>
          <p:cNvSpPr txBox="1">
            <a:spLocks noChangeArrowheads="1"/>
          </p:cNvSpPr>
          <p:nvPr/>
        </p:nvSpPr>
        <p:spPr bwMode="black">
          <a:xfrm>
            <a:off x="381000" y="5181600"/>
            <a:ext cx="89154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lvl="0" indent="-285750" eaLnBrk="0" hangingPunct="0">
              <a:spcAft>
                <a:spcPts val="1000"/>
              </a:spcAft>
              <a:buFont typeface="Arial" panose="020B0604020202020204" pitchFamily="34" charset="0"/>
              <a:buChar char="−"/>
            </a:pPr>
            <a:r>
              <a:rPr lang="en-US" altLang="zh-TW" sz="1800" b="1" kern="0" dirty="0" smtClean="0">
                <a:latin typeface="+mn-lt"/>
                <a:ea typeface="文鼎中黑" pitchFamily="49" charset="-120"/>
              </a:rPr>
              <a:t>DSO </a:t>
            </a:r>
            <a:r>
              <a:rPr lang="zh-TW" altLang="en-US" sz="1800" b="1" kern="0" dirty="0" smtClean="0">
                <a:latin typeface="+mn-lt"/>
                <a:ea typeface="文鼎中黑" pitchFamily="49" charset="-120"/>
              </a:rPr>
              <a:t>上的預設觸發位置 </a:t>
            </a:r>
            <a:r>
              <a:rPr lang="en-US" altLang="zh-TW" sz="1800" b="1" kern="0" dirty="0" smtClean="0">
                <a:latin typeface="+mn-lt"/>
                <a:ea typeface="文鼎中黑" pitchFamily="49" charset="-120"/>
              </a:rPr>
              <a:t>(</a:t>
            </a:r>
            <a:r>
              <a:rPr lang="zh-TW" altLang="en-US" sz="1800" b="1" kern="0" dirty="0" smtClean="0">
                <a:latin typeface="+mn-lt"/>
                <a:ea typeface="文鼎中黑" pitchFamily="49" charset="-120"/>
              </a:rPr>
              <a:t>從零開始</a:t>
            </a:r>
            <a:r>
              <a:rPr lang="en-US" altLang="zh-TW" sz="1800" b="1" kern="0" dirty="0" smtClean="0">
                <a:latin typeface="+mn-lt"/>
                <a:ea typeface="文鼎中黑" pitchFamily="49" charset="-120"/>
              </a:rPr>
              <a:t>) = </a:t>
            </a:r>
            <a:r>
              <a:rPr lang="zh-TW" altLang="en-US" sz="1800" b="1" kern="0" dirty="0" smtClean="0">
                <a:latin typeface="+mn-lt"/>
                <a:ea typeface="文鼎中黑" pitchFamily="49" charset="-120"/>
              </a:rPr>
              <a:t>畫面中央 </a:t>
            </a:r>
            <a:r>
              <a:rPr lang="en-US" altLang="zh-TW" sz="1800" b="1" kern="0" dirty="0" smtClean="0">
                <a:latin typeface="+mn-lt"/>
                <a:ea typeface="文鼎中黑" pitchFamily="49" charset="-120"/>
              </a:rPr>
              <a:t>(</a:t>
            </a:r>
            <a:r>
              <a:rPr lang="zh-TW" altLang="en-US" sz="1800" b="1" kern="0" dirty="0" smtClean="0">
                <a:latin typeface="+mn-lt"/>
                <a:ea typeface="文鼎中黑" pitchFamily="49" charset="-120"/>
              </a:rPr>
              <a:t>水平</a:t>
            </a:r>
            <a:r>
              <a:rPr lang="en-US" altLang="zh-TW" sz="1800" b="1" kern="0" dirty="0" smtClean="0">
                <a:latin typeface="+mn-lt"/>
                <a:ea typeface="文鼎中黑" pitchFamily="49" charset="-120"/>
              </a:rPr>
              <a:t>)</a:t>
            </a:r>
            <a:endParaRPr kumimoji="0" lang="zh-TW" altLang="en-US" sz="1800" b="1"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lvl="0" indent="-285750" eaLnBrk="0" hangingPunct="0">
              <a:spcAft>
                <a:spcPts val="1000"/>
              </a:spcAft>
              <a:buFont typeface="Arial" panose="020B0604020202020204" pitchFamily="34" charset="0"/>
              <a:buChar char="−"/>
            </a:pPr>
            <a:r>
              <a:rPr lang="zh-TW" altLang="en-US" sz="1800" b="1" kern="0" dirty="0" smtClean="0">
                <a:latin typeface="+mn-lt"/>
                <a:ea typeface="文鼎中黑" pitchFamily="49" charset="-120"/>
              </a:rPr>
              <a:t>舊式類比示波器上</a:t>
            </a:r>
            <a:r>
              <a:rPr lang="zh-TW" altLang="en-US" sz="1800" b="1" u="sng" kern="0" dirty="0" smtClean="0">
                <a:latin typeface="+mn-lt"/>
                <a:ea typeface="文鼎中黑" pitchFamily="49" charset="-120"/>
              </a:rPr>
              <a:t>僅有 </a:t>
            </a:r>
            <a:r>
              <a:rPr lang="zh-TW" altLang="en-US" sz="1800" b="1" kern="0" dirty="0" smtClean="0">
                <a:latin typeface="+mn-lt"/>
                <a:ea typeface="文鼎中黑" pitchFamily="49" charset="-120"/>
              </a:rPr>
              <a:t>的觸發位置 </a:t>
            </a:r>
            <a:r>
              <a:rPr lang="en-US" altLang="zh-TW" sz="1800" b="1" kern="0" dirty="0" smtClean="0">
                <a:latin typeface="+mn-lt"/>
                <a:ea typeface="文鼎中黑" pitchFamily="49" charset="-120"/>
              </a:rPr>
              <a:t>= </a:t>
            </a:r>
            <a:r>
              <a:rPr lang="zh-TW" altLang="en-US" sz="1800" b="1" kern="0" dirty="0" smtClean="0">
                <a:latin typeface="+mn-lt"/>
                <a:ea typeface="文鼎中黑" pitchFamily="49" charset="-120"/>
              </a:rPr>
              <a:t>畫面左側</a:t>
            </a:r>
            <a:endParaRPr kumimoji="0" lang="zh-TW" altLang="en-US" sz="1800" b="1" i="0"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42177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進階示波器觸發</a:t>
            </a:r>
            <a:endParaRPr lang="en-US" dirty="0"/>
          </a:p>
        </p:txBody>
      </p:sp>
      <p:sp>
        <p:nvSpPr>
          <p:cNvPr id="162819" name="Rectangle 3"/>
          <p:cNvSpPr>
            <a:spLocks noGrp="1" noChangeArrowheads="1"/>
          </p:cNvSpPr>
          <p:nvPr>
            <p:ph type="body" sz="quarter" idx="13"/>
          </p:nvPr>
        </p:nvSpPr>
        <p:spPr>
          <a:xfrm>
            <a:off x="952500" y="5085100"/>
            <a:ext cx="7239000" cy="1295400"/>
          </a:xfrm>
        </p:spPr>
        <p:txBody>
          <a:bodyPr/>
          <a:lstStyle/>
          <a:p>
            <a:pPr marL="342900" lvl="0" indent="-342900" eaLnBrk="0" hangingPunct="0">
              <a:buFont typeface="Arial" panose="020B0604020202020204" pitchFamily="34" charset="0"/>
              <a:buChar char="−"/>
            </a:pPr>
            <a:r>
              <a:rPr lang="zh-TW" altLang="en-US" sz="2000" kern="0" dirty="0">
                <a:ea typeface="文鼎中黑" pitchFamily="49" charset="-120"/>
              </a:rPr>
              <a:t>在大部分大學部實驗室中的實驗，都是以使用標準「邊緣」觸發為根據。</a:t>
            </a:r>
            <a:endParaRPr lang="zh-TW" altLang="en-US" sz="2000" kern="0" dirty="0">
              <a:solidFill>
                <a:schemeClr val="tx1"/>
              </a:solidFill>
              <a:ea typeface="文鼎中黑" pitchFamily="49" charset="-120"/>
            </a:endParaRPr>
          </a:p>
          <a:p>
            <a:pPr marL="342900" lvl="0" indent="-342900" eaLnBrk="0" hangingPunct="0">
              <a:buFont typeface="Arial" panose="020B0604020202020204" pitchFamily="34" charset="0"/>
              <a:buChar char="−"/>
            </a:pPr>
            <a:r>
              <a:rPr lang="zh-TW" altLang="en-US" sz="2000" kern="0" dirty="0">
                <a:ea typeface="文鼎中黑" pitchFamily="49" charset="-120"/>
              </a:rPr>
              <a:t>若要在較為複雜的信號上進行觸發，就需要進階觸發選項。</a:t>
            </a:r>
            <a:endParaRPr lang="zh-TW" altLang="en-US" sz="2000" kern="0" dirty="0">
              <a:solidFill>
                <a:schemeClr val="tx1"/>
              </a:solidFill>
              <a:ea typeface="文鼎中黑" pitchFamily="49" charset="-120"/>
            </a:endParaRPr>
          </a:p>
          <a:p>
            <a:pPr marL="342900" lvl="0" indent="-342900" eaLnBrk="0" fontAlgn="base" hangingPunct="0">
              <a:spcBef>
                <a:spcPct val="0"/>
              </a:spcBef>
              <a:buFont typeface="Arial" panose="020B0604020202020204" pitchFamily="34" charset="0"/>
              <a:buChar char="−"/>
              <a:defRPr/>
            </a:pPr>
            <a:r>
              <a:rPr lang="en-US" altLang="zh-TW" sz="2000" kern="0" dirty="0">
                <a:solidFill>
                  <a:schemeClr val="tx1"/>
                </a:solidFill>
                <a:ea typeface="文鼎中黑" pitchFamily="49" charset="-120"/>
              </a:rPr>
              <a:t>.</a:t>
            </a:r>
            <a:endParaRPr lang="zh-TW" altLang="en-US" sz="2000" kern="0" dirty="0">
              <a:solidFill>
                <a:schemeClr val="tx1"/>
              </a:solidFill>
              <a:ea typeface="文鼎中黑" pitchFamily="49" charset="-120"/>
            </a:endParaRPr>
          </a:p>
        </p:txBody>
      </p:sp>
      <p:sp>
        <p:nvSpPr>
          <p:cNvPr id="24" name="TextBox 23"/>
          <p:cNvSpPr txBox="1"/>
          <p:nvPr/>
        </p:nvSpPr>
        <p:spPr>
          <a:xfrm>
            <a:off x="2268187" y="4742427"/>
            <a:ext cx="4419600" cy="338554"/>
          </a:xfrm>
          <a:prstGeom prst="rect">
            <a:avLst/>
          </a:prstGeom>
          <a:noFill/>
        </p:spPr>
        <p:txBody>
          <a:bodyPr wrap="square" rtlCol="0">
            <a:spAutoFit/>
          </a:bodyPr>
          <a:lstStyle/>
          <a:p>
            <a:pPr algn="ctr">
              <a:buNone/>
            </a:pPr>
            <a:r>
              <a:rPr lang="zh-TW" altLang="en-US" sz="1600" b="1" dirty="0">
                <a:ea typeface="文鼎中黑" pitchFamily="49" charset="-120"/>
              </a:rPr>
              <a:t>範例：在 </a:t>
            </a:r>
            <a:r>
              <a:rPr lang="en-US" altLang="zh-TW" sz="1600" b="1" dirty="0">
                <a:ea typeface="文鼎中黑" pitchFamily="49" charset="-120"/>
              </a:rPr>
              <a:t>I</a:t>
            </a:r>
            <a:r>
              <a:rPr lang="en-US" altLang="zh-TW" sz="1600" b="1" baseline="30000" dirty="0">
                <a:ea typeface="文鼎中黑" pitchFamily="49" charset="-120"/>
              </a:rPr>
              <a:t>2</a:t>
            </a:r>
            <a:r>
              <a:rPr lang="en-US" altLang="zh-TW" sz="1600" b="1" dirty="0">
                <a:ea typeface="文鼎中黑" pitchFamily="49" charset="-120"/>
              </a:rPr>
              <a:t>C </a:t>
            </a:r>
            <a:r>
              <a:rPr lang="zh-TW" altLang="en-US" sz="1600" b="1" dirty="0">
                <a:ea typeface="文鼎中黑" pitchFamily="49" charset="-120"/>
              </a:rPr>
              <a:t>序列匯流排上進行觸發</a:t>
            </a:r>
          </a:p>
        </p:txBody>
      </p:sp>
      <p:pic>
        <p:nvPicPr>
          <p:cNvPr id="17" name="Picture 16" descr="Advanced Trigger1.png"/>
          <p:cNvPicPr>
            <a:picLocks noChangeAspect="1"/>
          </p:cNvPicPr>
          <p:nvPr/>
        </p:nvPicPr>
        <p:blipFill>
          <a:blip r:embed="rId3" cstate="screen"/>
          <a:srcRect/>
          <a:stretch>
            <a:fillRect/>
          </a:stretch>
        </p:blipFill>
        <p:spPr>
          <a:xfrm>
            <a:off x="1676400" y="1143000"/>
            <a:ext cx="5791200" cy="3484855"/>
          </a:xfrm>
          <a:prstGeom prst="rect">
            <a:avLst/>
          </a:prstGeom>
        </p:spPr>
      </p:pic>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179558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349372" y="640808"/>
            <a:ext cx="8566028" cy="4773858"/>
          </a:xfrm>
          <a:prstGeom prst="rect">
            <a:avLst/>
          </a:prstGeom>
        </p:spPr>
      </p:pic>
      <p:sp>
        <p:nvSpPr>
          <p:cNvPr id="162818" name="Rectangle 2"/>
          <p:cNvSpPr>
            <a:spLocks noGrp="1" noChangeArrowheads="1"/>
          </p:cNvSpPr>
          <p:nvPr>
            <p:ph type="title"/>
          </p:nvPr>
        </p:nvSpPr>
        <p:spPr/>
        <p:txBody>
          <a:bodyPr/>
          <a:lstStyle/>
          <a:p>
            <a:r>
              <a:rPr lang="ja-JP" altLang="en-US" dirty="0"/>
              <a:t>示波器的操作原理</a:t>
            </a:r>
            <a:endParaRPr lang="en-US" dirty="0"/>
          </a:p>
        </p:txBody>
      </p:sp>
      <p:sp>
        <p:nvSpPr>
          <p:cNvPr id="24" name="TextBox 23"/>
          <p:cNvSpPr txBox="1"/>
          <p:nvPr/>
        </p:nvSpPr>
        <p:spPr>
          <a:xfrm>
            <a:off x="2743200" y="5823466"/>
            <a:ext cx="4419600" cy="369332"/>
          </a:xfrm>
          <a:prstGeom prst="rect">
            <a:avLst/>
          </a:prstGeom>
          <a:noFill/>
        </p:spPr>
        <p:txBody>
          <a:bodyPr wrap="square" rtlCol="0">
            <a:spAutoFit/>
          </a:bodyPr>
          <a:lstStyle/>
          <a:p>
            <a:pPr algn="ctr">
              <a:buNone/>
            </a:pPr>
            <a:r>
              <a:rPr lang="en-US" altLang="zh-TW" b="1" dirty="0">
                <a:ea typeface="文鼎中黑" pitchFamily="49" charset="-120"/>
              </a:rPr>
              <a:t>DSO </a:t>
            </a:r>
            <a:r>
              <a:rPr lang="zh-TW" altLang="en-US" b="1" dirty="0">
                <a:ea typeface="文鼎中黑" pitchFamily="49" charset="-120"/>
              </a:rPr>
              <a:t>方塊圖</a:t>
            </a:r>
          </a:p>
        </p:txBody>
      </p:sp>
      <p:sp>
        <p:nvSpPr>
          <p:cNvPr id="5" name="TextBox 4"/>
          <p:cNvSpPr txBox="1"/>
          <p:nvPr/>
        </p:nvSpPr>
        <p:spPr>
          <a:xfrm>
            <a:off x="762000" y="4953991"/>
            <a:ext cx="2353529" cy="461665"/>
          </a:xfrm>
          <a:prstGeom prst="rect">
            <a:avLst/>
          </a:prstGeom>
          <a:noFill/>
        </p:spPr>
        <p:txBody>
          <a:bodyPr wrap="none" rtlCol="0">
            <a:spAutoFit/>
          </a:bodyPr>
          <a:lstStyle/>
          <a:p>
            <a:r>
              <a:rPr lang="zh-TW" altLang="en-US" sz="1200" b="1" dirty="0">
                <a:ea typeface="文鼎中黑" pitchFamily="49" charset="-120"/>
              </a:rPr>
              <a:t>黃色 </a:t>
            </a:r>
            <a:r>
              <a:rPr lang="en-US" altLang="zh-TW" sz="1200" b="1" dirty="0">
                <a:ea typeface="文鼎中黑" pitchFamily="49" charset="-120"/>
              </a:rPr>
              <a:t>= </a:t>
            </a:r>
            <a:r>
              <a:rPr lang="zh-TW" altLang="en-US" sz="1200" b="1" dirty="0">
                <a:ea typeface="文鼎中黑" pitchFamily="49" charset="-120"/>
              </a:rPr>
              <a:t>特定通道方塊</a:t>
            </a:r>
          </a:p>
          <a:p>
            <a:r>
              <a:rPr lang="zh-TW" altLang="en-US" sz="1200" b="1" dirty="0">
                <a:ea typeface="文鼎中黑" pitchFamily="49" charset="-120"/>
              </a:rPr>
              <a:t>藍色 </a:t>
            </a:r>
            <a:r>
              <a:rPr lang="en-US" altLang="zh-TW" sz="1200" b="1" dirty="0">
                <a:ea typeface="文鼎中黑" pitchFamily="49" charset="-120"/>
              </a:rPr>
              <a:t>= </a:t>
            </a:r>
            <a:r>
              <a:rPr lang="zh-TW" altLang="en-US" sz="1200" b="1" dirty="0">
                <a:ea typeface="文鼎中黑" pitchFamily="49" charset="-120"/>
              </a:rPr>
              <a:t>系統方塊 </a:t>
            </a:r>
            <a:r>
              <a:rPr lang="en-US" altLang="zh-TW" sz="1200" b="1" dirty="0">
                <a:ea typeface="文鼎中黑" pitchFamily="49" charset="-120"/>
              </a:rPr>
              <a:t>(</a:t>
            </a:r>
            <a:r>
              <a:rPr lang="zh-TW" altLang="en-US" sz="1200" b="1" dirty="0">
                <a:ea typeface="文鼎中黑" pitchFamily="49" charset="-120"/>
              </a:rPr>
              <a:t>支援所有通道</a:t>
            </a:r>
            <a:r>
              <a:rPr lang="en-US" altLang="zh-TW" sz="1200" b="1" dirty="0">
                <a:ea typeface="文鼎中黑" pitchFamily="49" charset="-120"/>
              </a:rPr>
              <a:t>)</a:t>
            </a:r>
            <a:endParaRPr lang="zh-TW" altLang="en-US" sz="1200" b="1" dirty="0">
              <a:ea typeface="文鼎中黑" pitchFamily="49" charset="-120"/>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337993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示波器效能規格</a:t>
            </a:r>
            <a:endParaRPr lang="en-US" dirty="0"/>
          </a:p>
        </p:txBody>
      </p:sp>
      <p:sp>
        <p:nvSpPr>
          <p:cNvPr id="2" name="Content Placeholder 1"/>
          <p:cNvSpPr>
            <a:spLocks noGrp="1"/>
          </p:cNvSpPr>
          <p:nvPr>
            <p:ph idx="1"/>
          </p:nvPr>
        </p:nvSpPr>
        <p:spPr>
          <a:xfrm>
            <a:off x="1219200" y="4610099"/>
            <a:ext cx="7172326" cy="2133601"/>
          </a:xfrm>
        </p:spPr>
        <p:txBody>
          <a:bodyPr/>
          <a:lstStyle/>
          <a:p>
            <a:pPr>
              <a:spcBef>
                <a:spcPts val="600"/>
              </a:spcBef>
              <a:buClr>
                <a:schemeClr val="accent1"/>
              </a:buClr>
            </a:pPr>
            <a:r>
              <a:rPr lang="zh-TW" altLang="en-US" dirty="0"/>
              <a:t>所有示波器顯示低通過頻率回應。</a:t>
            </a:r>
          </a:p>
          <a:p>
            <a:pPr>
              <a:spcBef>
                <a:spcPts val="600"/>
              </a:spcBef>
              <a:buClr>
                <a:schemeClr val="accent1"/>
              </a:buClr>
            </a:pPr>
            <a:r>
              <a:rPr lang="zh-TW" altLang="en-US" dirty="0"/>
              <a:t>輸入正弦波以 </a:t>
            </a:r>
            <a:r>
              <a:rPr lang="en-US" altLang="zh-TW" dirty="0"/>
              <a:t>3 dB </a:t>
            </a:r>
            <a:r>
              <a:rPr lang="zh-TW" altLang="en-US" dirty="0"/>
              <a:t>進行衰減的頻率，會定義示波器的頻寬。</a:t>
            </a:r>
          </a:p>
          <a:p>
            <a:pPr>
              <a:spcBef>
                <a:spcPts val="600"/>
              </a:spcBef>
              <a:buClr>
                <a:schemeClr val="accent1"/>
              </a:buClr>
            </a:pPr>
            <a:r>
              <a:rPr lang="en-US" altLang="zh-TW" dirty="0"/>
              <a:t>-3 dB </a:t>
            </a:r>
            <a:r>
              <a:rPr lang="zh-TW" altLang="en-US" dirty="0"/>
              <a:t>約等於 </a:t>
            </a:r>
            <a:r>
              <a:rPr lang="en-US" altLang="zh-TW" dirty="0"/>
              <a:t>-30% </a:t>
            </a:r>
            <a:r>
              <a:rPr lang="zh-TW" altLang="en-US" dirty="0"/>
              <a:t>振幅誤差 </a:t>
            </a:r>
            <a:r>
              <a:rPr lang="en-US" altLang="zh-TW" dirty="0"/>
              <a:t>(-3 dB = 20 Log     ) </a:t>
            </a:r>
            <a:r>
              <a:rPr lang="zh-TW" altLang="en-US" dirty="0"/>
              <a:t>。</a:t>
            </a:r>
          </a:p>
        </p:txBody>
      </p:sp>
      <p:sp>
        <p:nvSpPr>
          <p:cNvPr id="162819" name="Rectangle 3"/>
          <p:cNvSpPr>
            <a:spLocks noGrp="1" noChangeArrowheads="1"/>
          </p:cNvSpPr>
          <p:nvPr>
            <p:ph type="body" sz="quarter" idx="13"/>
          </p:nvPr>
        </p:nvSpPr>
        <p:spPr>
          <a:xfrm>
            <a:off x="3028693" y="1067404"/>
            <a:ext cx="3581400" cy="457200"/>
          </a:xfrm>
        </p:spPr>
        <p:txBody>
          <a:bodyPr/>
          <a:lstStyle/>
          <a:p>
            <a:pPr>
              <a:spcAft>
                <a:spcPts val="1000"/>
              </a:spcAft>
              <a:buClr>
                <a:schemeClr val="accent1"/>
              </a:buClr>
            </a:pPr>
            <a:r>
              <a:rPr lang="zh-TW" altLang="en-US" sz="1800" b="1" i="1" dirty="0"/>
              <a:t>「頻寬」是最重要的示波器規格</a:t>
            </a:r>
          </a:p>
          <a:p>
            <a:pPr>
              <a:spcAft>
                <a:spcPts val="1000"/>
              </a:spcAft>
              <a:buClr>
                <a:schemeClr val="accent1"/>
              </a:buClr>
            </a:pPr>
            <a:endParaRPr lang="en-US" sz="1800" b="1" i="1" dirty="0" smtClean="0"/>
          </a:p>
        </p:txBody>
      </p:sp>
      <p:sp>
        <p:nvSpPr>
          <p:cNvPr id="24" name="TextBox 23"/>
          <p:cNvSpPr txBox="1"/>
          <p:nvPr/>
        </p:nvSpPr>
        <p:spPr>
          <a:xfrm>
            <a:off x="2275485" y="3926392"/>
            <a:ext cx="4800600" cy="338554"/>
          </a:xfrm>
          <a:prstGeom prst="rect">
            <a:avLst/>
          </a:prstGeom>
          <a:noFill/>
        </p:spPr>
        <p:txBody>
          <a:bodyPr wrap="square" rtlCol="0">
            <a:spAutoFit/>
          </a:bodyPr>
          <a:lstStyle/>
          <a:p>
            <a:pPr algn="ctr"/>
            <a:r>
              <a:rPr lang="ja-JP" altLang="en-US" sz="1600" b="1" dirty="0">
                <a:solidFill>
                  <a:prstClr val="black"/>
                </a:solidFill>
              </a:rPr>
              <a:t>示波器「高斯」</a:t>
            </a:r>
            <a:r>
              <a:rPr lang="en-US" altLang="ja-JP" sz="1600" b="1" dirty="0">
                <a:solidFill>
                  <a:prstClr val="black"/>
                </a:solidFill>
              </a:rPr>
              <a:t>(</a:t>
            </a:r>
            <a:r>
              <a:rPr lang="en-US" sz="1600" b="1" dirty="0">
                <a:solidFill>
                  <a:prstClr val="black"/>
                </a:solidFill>
              </a:rPr>
              <a:t>Gaussian) </a:t>
            </a:r>
            <a:r>
              <a:rPr lang="ja-JP" altLang="en-US" sz="1600" b="1" dirty="0">
                <a:solidFill>
                  <a:prstClr val="black"/>
                </a:solidFill>
              </a:rPr>
              <a:t>型回應頻率</a:t>
            </a:r>
          </a:p>
        </p:txBody>
      </p:sp>
      <p:pic>
        <p:nvPicPr>
          <p:cNvPr id="6" name="Picture 5" descr="Fig51.PNG"/>
          <p:cNvPicPr>
            <a:picLocks noChangeAspect="1"/>
          </p:cNvPicPr>
          <p:nvPr/>
        </p:nvPicPr>
        <p:blipFill>
          <a:blip r:embed="rId3" cstate="screen"/>
          <a:stretch>
            <a:fillRect/>
          </a:stretch>
        </p:blipFill>
        <p:spPr>
          <a:xfrm>
            <a:off x="2505075" y="1524604"/>
            <a:ext cx="4133850" cy="2434938"/>
          </a:xfrm>
          <a:prstGeom prst="rect">
            <a:avLst/>
          </a:prstGeom>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019800" y="528960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312416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選擇正確的頻寬</a:t>
            </a:r>
            <a:endParaRPr lang="en-US" dirty="0"/>
          </a:p>
        </p:txBody>
      </p:sp>
      <p:sp>
        <p:nvSpPr>
          <p:cNvPr id="162819" name="Rectangle 3"/>
          <p:cNvSpPr>
            <a:spLocks noGrp="1" noChangeArrowheads="1"/>
          </p:cNvSpPr>
          <p:nvPr>
            <p:ph type="body" sz="quarter" idx="13"/>
          </p:nvPr>
        </p:nvSpPr>
        <p:spPr>
          <a:xfrm>
            <a:off x="3086100" y="762000"/>
            <a:ext cx="7239000" cy="457200"/>
          </a:xfrm>
        </p:spPr>
        <p:txBody>
          <a:bodyPr/>
          <a:lstStyle/>
          <a:p>
            <a:r>
              <a:rPr lang="zh-TW" altLang="en-US" sz="2000" b="1" i="1" dirty="0">
                <a:latin typeface="Arial"/>
                <a:ea typeface="文鼎中黑" pitchFamily="49" charset="-120"/>
              </a:rPr>
              <a:t>輸入 </a:t>
            </a:r>
            <a:r>
              <a:rPr lang="en-US" altLang="zh-TW" sz="2000" b="1" i="1" dirty="0">
                <a:latin typeface="Arial"/>
                <a:ea typeface="文鼎中黑" pitchFamily="49" charset="-120"/>
              </a:rPr>
              <a:t>= 100-MHz </a:t>
            </a:r>
            <a:r>
              <a:rPr lang="zh-TW" altLang="en-US" sz="2000" b="1" i="1" dirty="0">
                <a:latin typeface="Arial"/>
                <a:ea typeface="文鼎中黑" pitchFamily="49" charset="-120"/>
              </a:rPr>
              <a:t>數位時鐘</a:t>
            </a:r>
          </a:p>
          <a:p>
            <a:pPr marL="231775" indent="-231775">
              <a:spcAft>
                <a:spcPts val="1000"/>
              </a:spcAft>
              <a:buClr>
                <a:schemeClr val="accent1"/>
              </a:buClr>
              <a:buFont typeface="Wingdings" pitchFamily="2" charset="2"/>
              <a:buChar char="§"/>
            </a:pPr>
            <a:endParaRPr lang="en-US" sz="2000" dirty="0" smtClean="0"/>
          </a:p>
        </p:txBody>
      </p:sp>
      <p:sp>
        <p:nvSpPr>
          <p:cNvPr id="10" name="TextBox 9"/>
          <p:cNvSpPr txBox="1"/>
          <p:nvPr/>
        </p:nvSpPr>
        <p:spPr>
          <a:xfrm>
            <a:off x="685800" y="3695700"/>
            <a:ext cx="39624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使用 </a:t>
            </a:r>
            <a:r>
              <a:rPr lang="en-US" altLang="zh-TW" sz="1600" b="1" i="0" smtClean="0">
                <a:latin typeface="Arial"/>
                <a:ea typeface="文鼎中黑" pitchFamily="49" charset="-120"/>
                <a:cs typeface="+mn-cs"/>
              </a:rPr>
              <a:t>100-MHz </a:t>
            </a:r>
            <a:r>
              <a:rPr lang="zh-TW" altLang="en-US" sz="1600" b="1" i="0" smtClean="0">
                <a:latin typeface="Arial"/>
                <a:ea typeface="文鼎中黑" pitchFamily="49" charset="-120"/>
                <a:cs typeface="+mn-cs"/>
              </a:rPr>
              <a:t>頻寬示波器的回應</a:t>
            </a:r>
            <a:endParaRPr lang="zh-TW" altLang="en-US" sz="1600" b="1" i="0">
              <a:latin typeface="Arial"/>
              <a:ea typeface="文鼎中黑" pitchFamily="49" charset="-120"/>
              <a:cs typeface="+mn-cs"/>
            </a:endParaRPr>
          </a:p>
        </p:txBody>
      </p:sp>
      <p:pic>
        <p:nvPicPr>
          <p:cNvPr id="12" name="Picture 11"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13" name="Picture 12"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4" name="TextBox 13"/>
          <p:cNvSpPr txBox="1"/>
          <p:nvPr/>
        </p:nvSpPr>
        <p:spPr>
          <a:xfrm>
            <a:off x="4724400" y="3695700"/>
            <a:ext cx="3962400" cy="338554"/>
          </a:xfrm>
          <a:prstGeom prst="rect">
            <a:avLst/>
          </a:prstGeom>
          <a:noFill/>
        </p:spPr>
        <p:txBody>
          <a:bodyPr wrap="square" rtlCol="0">
            <a:spAutoFit/>
          </a:bodyPr>
          <a:lstStyle/>
          <a:p>
            <a:pPr algn="ctr">
              <a:buNone/>
            </a:pPr>
            <a:r>
              <a:rPr lang="zh-TW" altLang="en-US" sz="1600" b="1" i="0" smtClean="0">
                <a:latin typeface="Arial"/>
                <a:ea typeface="文鼎中黑" pitchFamily="49" charset="-120"/>
                <a:cs typeface="+mn-cs"/>
              </a:rPr>
              <a:t>使用 </a:t>
            </a:r>
            <a:r>
              <a:rPr lang="en-US" altLang="zh-TW" sz="1600" b="1" i="0" smtClean="0">
                <a:latin typeface="Arial"/>
                <a:ea typeface="文鼎中黑" pitchFamily="49" charset="-120"/>
                <a:cs typeface="+mn-cs"/>
              </a:rPr>
              <a:t>500-MHz </a:t>
            </a:r>
            <a:r>
              <a:rPr lang="zh-TW" altLang="en-US" sz="1600" b="1" i="0" smtClean="0">
                <a:latin typeface="Arial"/>
                <a:ea typeface="文鼎中黑" pitchFamily="49" charset="-120"/>
                <a:cs typeface="+mn-cs"/>
              </a:rPr>
              <a:t>頻寬示波器的回應</a:t>
            </a:r>
            <a:endParaRPr lang="zh-TW" altLang="en-US" sz="1600" b="1" i="0">
              <a:latin typeface="Arial"/>
              <a:ea typeface="文鼎中黑" pitchFamily="49" charset="-120"/>
              <a:cs typeface="+mn-cs"/>
            </a:endParaRPr>
          </a:p>
        </p:txBody>
      </p:sp>
      <p:sp>
        <p:nvSpPr>
          <p:cNvPr id="15" name="Rectangle 3"/>
          <p:cNvSpPr txBox="1">
            <a:spLocks noChangeArrowheads="1"/>
          </p:cNvSpPr>
          <p:nvPr/>
        </p:nvSpPr>
        <p:spPr bwMode="black">
          <a:xfrm>
            <a:off x="228600" y="4495800"/>
            <a:ext cx="86106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ts val="1000"/>
              </a:spcAft>
              <a:buClr>
                <a:schemeClr val="accent1"/>
              </a:buClr>
              <a:buFont typeface="Wingdings" pitchFamily="2" charset="2"/>
              <a:buChar char="§"/>
            </a:pPr>
            <a:r>
              <a:rPr lang="zh-TW" altLang="en-US" sz="2000" kern="0" dirty="0" smtClean="0">
                <a:latin typeface="+mn-lt"/>
                <a:ea typeface="文鼎中黑" pitchFamily="49" charset="-120"/>
              </a:rPr>
              <a:t>類比應用所需之頻寬：</a:t>
            </a:r>
            <a:r>
              <a:rPr lang="zh-TW" altLang="en-US" sz="2000" kern="0" smtClean="0">
                <a:latin typeface="+mn-lt"/>
                <a:ea typeface="文鼎中黑" pitchFamily="49" charset="-120"/>
              </a:rPr>
              <a:t>≥ </a:t>
            </a:r>
            <a:r>
              <a:rPr lang="en-US" altLang="zh-TW" sz="2000" kern="0" smtClean="0">
                <a:latin typeface="+mn-lt"/>
                <a:ea typeface="文鼎中黑" pitchFamily="49" charset="-120"/>
              </a:rPr>
              <a:t>3 </a:t>
            </a:r>
            <a:r>
              <a:rPr lang="zh-TW" altLang="en-US" sz="2000" kern="0" smtClean="0">
                <a:latin typeface="+mn-lt"/>
                <a:ea typeface="文鼎中黑" pitchFamily="49" charset="-120"/>
              </a:rPr>
              <a:t>倍</a:t>
            </a:r>
            <a:r>
              <a:rPr lang="zh-TW" altLang="en-US" sz="2000" kern="0" dirty="0" smtClean="0">
                <a:latin typeface="+mn-lt"/>
                <a:ea typeface="文鼎中黑" pitchFamily="49" charset="-120"/>
              </a:rPr>
              <a:t>最高正弦波頻</a:t>
            </a:r>
            <a:r>
              <a:rPr lang="zh-TW" altLang="en-US" sz="2000" kern="0" smtClean="0">
                <a:latin typeface="+mn-lt"/>
                <a:ea typeface="文鼎中黑" pitchFamily="49" charset="-120"/>
              </a:rPr>
              <a:t>寬。</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2000" kern="0" smtClean="0">
                <a:latin typeface="+mn-lt"/>
                <a:ea typeface="文鼎中黑" pitchFamily="49" charset="-120"/>
              </a:rPr>
              <a:t>數</a:t>
            </a:r>
            <a:r>
              <a:rPr lang="zh-TW" altLang="en-US" sz="2000" kern="0" dirty="0" smtClean="0">
                <a:latin typeface="+mn-lt"/>
                <a:ea typeface="文鼎中黑" pitchFamily="49" charset="-120"/>
              </a:rPr>
              <a:t>位應用所需之頻寬：</a:t>
            </a:r>
            <a:r>
              <a:rPr lang="zh-TW" altLang="en-US" sz="2000" kern="0" smtClean="0">
                <a:latin typeface="+mn-lt"/>
                <a:ea typeface="文鼎中黑" pitchFamily="49" charset="-120"/>
              </a:rPr>
              <a:t>≥ </a:t>
            </a:r>
            <a:r>
              <a:rPr lang="en-US" altLang="zh-TW" sz="2000" kern="0" smtClean="0">
                <a:latin typeface="+mn-lt"/>
                <a:ea typeface="文鼎中黑" pitchFamily="49" charset="-120"/>
              </a:rPr>
              <a:t>5 </a:t>
            </a:r>
            <a:r>
              <a:rPr lang="zh-TW" altLang="en-US" sz="2000" kern="0" smtClean="0">
                <a:latin typeface="+mn-lt"/>
                <a:ea typeface="文鼎中黑" pitchFamily="49" charset="-120"/>
              </a:rPr>
              <a:t>倍</a:t>
            </a:r>
            <a:r>
              <a:rPr lang="zh-TW" altLang="en-US" sz="2000" kern="0" dirty="0" smtClean="0">
                <a:latin typeface="+mn-lt"/>
                <a:ea typeface="文鼎中黑" pitchFamily="49" charset="-120"/>
              </a:rPr>
              <a:t>最高數位時脈</a:t>
            </a:r>
            <a:r>
              <a:rPr lang="zh-TW" altLang="en-US" sz="2000" kern="0" smtClean="0">
                <a:latin typeface="+mn-lt"/>
                <a:ea typeface="文鼎中黑" pitchFamily="49" charset="-120"/>
              </a:rPr>
              <a:t>速度。</a:t>
            </a:r>
            <a:endParaRPr kumimoji="0" lang="zh-TW" altLang="en-US" sz="20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ts val="1000"/>
              </a:spcAft>
              <a:buClr>
                <a:schemeClr val="accent1"/>
              </a:buClr>
              <a:buFont typeface="Wingdings" pitchFamily="2" charset="2"/>
              <a:buChar char="§"/>
            </a:pPr>
            <a:r>
              <a:rPr lang="zh-TW" altLang="en-US" sz="2000" kern="0" smtClean="0">
                <a:latin typeface="+mn-lt"/>
                <a:ea typeface="文鼎中黑" pitchFamily="49" charset="-120"/>
              </a:rPr>
              <a:t>根</a:t>
            </a:r>
            <a:r>
              <a:rPr lang="zh-TW" altLang="en-US" sz="2000" kern="0" dirty="0" smtClean="0">
                <a:latin typeface="+mn-lt"/>
                <a:ea typeface="文鼎中黑" pitchFamily="49" charset="-120"/>
              </a:rPr>
              <a:t>據單一邊緣速度判斷更精準頻</a:t>
            </a:r>
            <a:r>
              <a:rPr lang="zh-TW" altLang="en-US" sz="2000" kern="0" smtClean="0">
                <a:latin typeface="+mn-lt"/>
                <a:ea typeface="文鼎中黑" pitchFamily="49" charset="-120"/>
              </a:rPr>
              <a:t>寬 </a:t>
            </a:r>
            <a:r>
              <a:rPr lang="en-US" altLang="zh-TW" sz="2000" kern="0" smtClean="0">
                <a:latin typeface="+mn-lt"/>
                <a:ea typeface="文鼎中黑" pitchFamily="49" charset="-120"/>
              </a:rPr>
              <a:t>(</a:t>
            </a:r>
            <a:r>
              <a:rPr lang="zh-TW" altLang="en-US" sz="2000" kern="0" smtClean="0">
                <a:latin typeface="+mn-lt"/>
                <a:ea typeface="文鼎中黑" pitchFamily="49" charset="-120"/>
              </a:rPr>
              <a:t>請</a:t>
            </a:r>
            <a:r>
              <a:rPr lang="zh-TW" altLang="en-US" sz="2000" kern="0" dirty="0" smtClean="0">
                <a:latin typeface="+mn-lt"/>
                <a:ea typeface="文鼎中黑" pitchFamily="49" charset="-120"/>
              </a:rPr>
              <a:t>參考列於本簡報末尾的「頻寬」</a:t>
            </a:r>
            <a:r>
              <a:rPr lang="zh-TW" altLang="en-US" sz="2000" kern="0" smtClean="0">
                <a:latin typeface="+mn-lt"/>
                <a:ea typeface="文鼎中黑" pitchFamily="49" charset="-120"/>
              </a:rPr>
              <a:t>應用</a:t>
            </a:r>
            <a:r>
              <a:rPr lang="en-US" altLang="zh-TW" sz="2000" kern="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303673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solidFill>
                  <a:schemeClr val="tx1"/>
                </a:solidFill>
              </a:rPr>
              <a:t>議程</a:t>
            </a:r>
            <a:endParaRPr lang="en-US" sz="3200" dirty="0">
              <a:solidFill>
                <a:schemeClr val="tx1"/>
              </a:solidFill>
            </a:endParaRPr>
          </a:p>
        </p:txBody>
      </p:sp>
      <p:sp>
        <p:nvSpPr>
          <p:cNvPr id="162819" name="Rectangle 3"/>
          <p:cNvSpPr>
            <a:spLocks noGrp="1" noChangeArrowheads="1"/>
          </p:cNvSpPr>
          <p:nvPr>
            <p:ph type="body" idx="1"/>
          </p:nvPr>
        </p:nvSpPr>
        <p:spPr>
          <a:xfrm>
            <a:off x="685800" y="2209800"/>
            <a:ext cx="6705600" cy="3733800"/>
          </a:xfrm>
        </p:spPr>
        <p:txBody>
          <a:bodyPr/>
          <a:lstStyle/>
          <a:p>
            <a:pPr>
              <a:spcBef>
                <a:spcPts val="1200"/>
              </a:spcBef>
              <a:buFont typeface="Arial" panose="020B0604020202020204" pitchFamily="34" charset="0"/>
              <a:buChar char="−"/>
            </a:pPr>
            <a:r>
              <a:rPr lang="zh-TW" altLang="en-US" dirty="0"/>
              <a:t> 什麼是示波器？</a:t>
            </a:r>
          </a:p>
          <a:p>
            <a:pPr>
              <a:spcBef>
                <a:spcPts val="1200"/>
              </a:spcBef>
              <a:buFont typeface="Arial" panose="020B0604020202020204" pitchFamily="34" charset="0"/>
              <a:buChar char="−"/>
            </a:pPr>
            <a:r>
              <a:rPr lang="zh-TW" altLang="en-US" dirty="0"/>
              <a:t> 探測基礎 </a:t>
            </a:r>
            <a:r>
              <a:rPr lang="en-US" altLang="zh-TW" dirty="0"/>
              <a:t>(</a:t>
            </a:r>
            <a:r>
              <a:rPr lang="zh-TW" altLang="en-US" dirty="0"/>
              <a:t>低頻率模式</a:t>
            </a:r>
            <a:r>
              <a:rPr lang="en-US" altLang="zh-TW" dirty="0"/>
              <a:t>)</a:t>
            </a:r>
          </a:p>
          <a:p>
            <a:pPr>
              <a:spcBef>
                <a:spcPts val="1200"/>
              </a:spcBef>
              <a:buFont typeface="Arial" panose="020B0604020202020204" pitchFamily="34" charset="0"/>
              <a:buChar char="−"/>
            </a:pPr>
            <a:r>
              <a:rPr lang="en-US" altLang="zh-TW" dirty="0"/>
              <a:t> </a:t>
            </a:r>
            <a:r>
              <a:rPr lang="zh-TW" altLang="en-US" dirty="0"/>
              <a:t>進行電壓及時序量測</a:t>
            </a:r>
          </a:p>
          <a:p>
            <a:pPr>
              <a:spcBef>
                <a:spcPts val="1200"/>
              </a:spcBef>
              <a:buFont typeface="Arial" panose="020B0604020202020204" pitchFamily="34" charset="0"/>
              <a:buChar char="−"/>
            </a:pPr>
            <a:r>
              <a:rPr lang="zh-TW" altLang="en-US" dirty="0"/>
              <a:t> 在畫面上正確縮放波形</a:t>
            </a:r>
          </a:p>
          <a:p>
            <a:pPr>
              <a:spcBef>
                <a:spcPts val="1200"/>
              </a:spcBef>
              <a:buFont typeface="Arial" panose="020B0604020202020204" pitchFamily="34" charset="0"/>
              <a:buChar char="−"/>
            </a:pPr>
            <a:r>
              <a:rPr lang="zh-TW" altLang="en-US" dirty="0"/>
              <a:t> 了解示波器觸發</a:t>
            </a:r>
          </a:p>
          <a:p>
            <a:pPr>
              <a:spcBef>
                <a:spcPts val="1200"/>
              </a:spcBef>
              <a:buFont typeface="Arial" panose="020B0604020202020204" pitchFamily="34" charset="0"/>
              <a:buChar char="−"/>
            </a:pPr>
            <a:r>
              <a:rPr lang="zh-TW" altLang="en-US" dirty="0"/>
              <a:t>示波器的操作原理和效能規格</a:t>
            </a:r>
          </a:p>
          <a:p>
            <a:pPr>
              <a:spcBef>
                <a:spcPts val="1200"/>
              </a:spcBef>
              <a:buFont typeface="Arial" panose="020B0604020202020204" pitchFamily="34" charset="0"/>
              <a:buChar char="−"/>
            </a:pPr>
            <a:r>
              <a:rPr lang="zh-TW" altLang="en-US" dirty="0"/>
              <a:t> 重新探測 </a:t>
            </a:r>
            <a:r>
              <a:rPr lang="en-US" altLang="zh-TW" dirty="0"/>
              <a:t>(</a:t>
            </a:r>
            <a:r>
              <a:rPr lang="zh-TW" altLang="en-US" dirty="0"/>
              <a:t>動態</a:t>
            </a:r>
            <a:r>
              <a:rPr lang="en-US" altLang="zh-TW" dirty="0"/>
              <a:t>/AC </a:t>
            </a:r>
            <a:r>
              <a:rPr lang="zh-TW" altLang="en-US" dirty="0"/>
              <a:t>模式及負載的影響</a:t>
            </a:r>
            <a:r>
              <a:rPr lang="en-US" altLang="zh-TW" dirty="0"/>
              <a:t>)</a:t>
            </a:r>
          </a:p>
          <a:p>
            <a:pPr>
              <a:spcBef>
                <a:spcPts val="1200"/>
              </a:spcBef>
              <a:buFont typeface="Arial" panose="020B0604020202020204" pitchFamily="34" charset="0"/>
              <a:buChar char="−"/>
            </a:pPr>
            <a:r>
              <a:rPr lang="en-US" altLang="zh-TW" dirty="0"/>
              <a:t> </a:t>
            </a:r>
            <a:r>
              <a:rPr lang="zh-TW" altLang="en-US" dirty="0"/>
              <a:t>實驗指南和教學課程</a:t>
            </a:r>
          </a:p>
          <a:p>
            <a:pPr>
              <a:spcBef>
                <a:spcPts val="1200"/>
              </a:spcBef>
              <a:buFont typeface="Arial" panose="020B0604020202020204" pitchFamily="34" charset="0"/>
              <a:buChar char="−"/>
            </a:pPr>
            <a:r>
              <a:rPr lang="zh-TW" altLang="en-US" dirty="0"/>
              <a:t> 其他技術資源</a:t>
            </a: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4357255"/>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8113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其他重要示波器規格</a:t>
            </a:r>
            <a:endParaRPr lang="en-US" dirty="0"/>
          </a:p>
        </p:txBody>
      </p:sp>
      <p:sp>
        <p:nvSpPr>
          <p:cNvPr id="162819" name="Rectangle 3"/>
          <p:cNvSpPr>
            <a:spLocks noGrp="1" noChangeArrowheads="1"/>
          </p:cNvSpPr>
          <p:nvPr>
            <p:ph type="body" sz="quarter" idx="13"/>
          </p:nvPr>
        </p:nvSpPr>
        <p:spPr>
          <a:xfrm>
            <a:off x="304800" y="1123538"/>
            <a:ext cx="4572000" cy="3048000"/>
          </a:xfrm>
        </p:spPr>
        <p:txBody>
          <a:bodyPr/>
          <a:lstStyle/>
          <a:p>
            <a:pPr marL="285750" lvl="0" indent="-285750" eaLnBrk="0" hangingPunct="0">
              <a:spcAft>
                <a:spcPts val="1000"/>
              </a:spcAft>
              <a:buFont typeface="Arial" panose="020B0604020202020204" pitchFamily="34" charset="0"/>
              <a:buChar char="−"/>
            </a:pPr>
            <a:r>
              <a:rPr lang="zh-TW" altLang="en-US" sz="1800" u="sng" kern="0" dirty="0">
                <a:ea typeface="文鼎中黑" pitchFamily="49" charset="-120"/>
              </a:rPr>
              <a:t>取樣率</a:t>
            </a:r>
            <a:r>
              <a:rPr lang="en-US" altLang="zh-TW" sz="1800" kern="0" dirty="0">
                <a:ea typeface="文鼎中黑" pitchFamily="49" charset="-120"/>
              </a:rPr>
              <a:t>(</a:t>
            </a:r>
            <a:r>
              <a:rPr lang="zh-TW" altLang="en-US" sz="1800" kern="0" dirty="0">
                <a:ea typeface="文鼎中黑" pitchFamily="49" charset="-120"/>
              </a:rPr>
              <a:t>取樣數</a:t>
            </a:r>
            <a:r>
              <a:rPr lang="en-US" altLang="zh-TW" sz="1800" kern="0" dirty="0">
                <a:ea typeface="文鼎中黑" pitchFamily="49" charset="-120"/>
              </a:rPr>
              <a:t>/</a:t>
            </a:r>
            <a:r>
              <a:rPr lang="zh-TW" altLang="en-US" sz="1800" kern="0" dirty="0">
                <a:ea typeface="文鼎中黑" pitchFamily="49" charset="-120"/>
              </a:rPr>
              <a:t>秒</a:t>
            </a:r>
            <a:r>
              <a:rPr lang="en-US" altLang="zh-TW" sz="1800" kern="0" dirty="0">
                <a:ea typeface="文鼎中黑" pitchFamily="49" charset="-120"/>
              </a:rPr>
              <a:t>) – </a:t>
            </a:r>
            <a:r>
              <a:rPr lang="zh-TW" altLang="en-US" sz="1800" kern="0" dirty="0">
                <a:ea typeface="文鼎中黑" pitchFamily="49" charset="-120"/>
              </a:rPr>
              <a:t>應為 ≥ </a:t>
            </a:r>
            <a:r>
              <a:rPr lang="en-US" altLang="zh-TW" sz="1800" kern="0" dirty="0">
                <a:ea typeface="文鼎中黑" pitchFamily="49" charset="-120"/>
              </a:rPr>
              <a:t>4 </a:t>
            </a:r>
            <a:r>
              <a:rPr lang="zh-TW" altLang="en-US" sz="1800" kern="0" dirty="0">
                <a:ea typeface="文鼎中黑" pitchFamily="49" charset="-120"/>
              </a:rPr>
              <a:t>倍頻寬</a:t>
            </a:r>
            <a:endParaRPr lang="zh-TW" altLang="en-US" sz="1800" kern="0" dirty="0">
              <a:solidFill>
                <a:schemeClr val="tx1"/>
              </a:solidFill>
              <a:ea typeface="文鼎中黑" pitchFamily="49" charset="-120"/>
            </a:endParaRPr>
          </a:p>
          <a:p>
            <a:pPr marL="285750" lvl="0" indent="-285750" eaLnBrk="0" hangingPunct="0">
              <a:spcAft>
                <a:spcPts val="1000"/>
              </a:spcAft>
              <a:buFont typeface="Arial" panose="020B0604020202020204" pitchFamily="34" charset="0"/>
              <a:buChar char="−"/>
            </a:pPr>
            <a:r>
              <a:rPr lang="zh-TW" altLang="en-US" sz="1800" u="sng" kern="0" dirty="0">
                <a:ea typeface="文鼎中黑" pitchFamily="49" charset="-120"/>
              </a:rPr>
              <a:t>記憶體深度</a:t>
            </a:r>
            <a:r>
              <a:rPr lang="zh-TW" altLang="en-US" sz="1800" kern="0" dirty="0">
                <a:ea typeface="文鼎中黑" pitchFamily="49" charset="-120"/>
              </a:rPr>
              <a:t> </a:t>
            </a:r>
            <a:r>
              <a:rPr lang="en-US" altLang="zh-TW" sz="1800" kern="0" dirty="0">
                <a:solidFill>
                  <a:schemeClr val="tx1"/>
                </a:solidFill>
                <a:ea typeface="文鼎中黑" pitchFamily="49" charset="-120"/>
              </a:rPr>
              <a:t>– </a:t>
            </a:r>
            <a:r>
              <a:rPr lang="zh-TW" altLang="en-US" sz="1800" kern="0" dirty="0">
                <a:ea typeface="文鼎中黑" pitchFamily="49" charset="-120"/>
              </a:rPr>
              <a:t>這能決定可在示波器最高取樣率下進行取樣時，還能擷取的最長波形。</a:t>
            </a:r>
            <a:endParaRPr lang="zh-TW" altLang="en-US" sz="1800" kern="0" dirty="0">
              <a:solidFill>
                <a:schemeClr val="tx1"/>
              </a:solidFill>
              <a:ea typeface="文鼎中黑" pitchFamily="49" charset="-120"/>
            </a:endParaRPr>
          </a:p>
          <a:p>
            <a:pPr marL="285750" lvl="0" indent="-285750" eaLnBrk="0" hangingPunct="0">
              <a:spcAft>
                <a:spcPts val="1000"/>
              </a:spcAft>
              <a:buFont typeface="Arial" panose="020B0604020202020204" pitchFamily="34" charset="0"/>
              <a:buChar char="−"/>
            </a:pPr>
            <a:r>
              <a:rPr lang="zh-TW" altLang="en-US" sz="1800" u="sng" kern="0" dirty="0">
                <a:ea typeface="文鼎中黑" pitchFamily="49" charset="-120"/>
              </a:rPr>
              <a:t>通道數</a:t>
            </a:r>
            <a:r>
              <a:rPr lang="zh-TW" altLang="en-US" sz="1800" kern="0" dirty="0">
                <a:ea typeface="文鼎中黑" pitchFamily="49" charset="-120"/>
              </a:rPr>
              <a:t> </a:t>
            </a:r>
            <a:r>
              <a:rPr lang="en-US" altLang="zh-TW" sz="1800" kern="0" dirty="0">
                <a:solidFill>
                  <a:schemeClr val="tx1"/>
                </a:solidFill>
                <a:ea typeface="文鼎中黑" pitchFamily="49" charset="-120"/>
              </a:rPr>
              <a:t>– </a:t>
            </a:r>
            <a:r>
              <a:rPr lang="zh-TW" altLang="en-US" sz="1800" kern="0" dirty="0">
                <a:ea typeface="文鼎中黑" pitchFamily="49" charset="-120"/>
              </a:rPr>
              <a:t>一般為 </a:t>
            </a:r>
            <a:r>
              <a:rPr lang="en-US" altLang="zh-TW" sz="1800" kern="0" dirty="0">
                <a:ea typeface="文鼎中黑" pitchFamily="49" charset="-120"/>
              </a:rPr>
              <a:t>2 </a:t>
            </a:r>
            <a:r>
              <a:rPr lang="zh-TW" altLang="en-US" sz="1800" kern="0" dirty="0">
                <a:ea typeface="文鼎中黑" pitchFamily="49" charset="-120"/>
              </a:rPr>
              <a:t>或 </a:t>
            </a:r>
            <a:r>
              <a:rPr lang="en-US" altLang="zh-TW" sz="1800" kern="0" dirty="0">
                <a:ea typeface="文鼎中黑" pitchFamily="49" charset="-120"/>
              </a:rPr>
              <a:t>4 </a:t>
            </a:r>
            <a:r>
              <a:rPr lang="zh-TW" altLang="en-US" sz="1800" kern="0" dirty="0">
                <a:ea typeface="文鼎中黑" pitchFamily="49" charset="-120"/>
              </a:rPr>
              <a:t>個通道。</a:t>
            </a:r>
            <a:r>
              <a:rPr lang="en-US" altLang="zh-TW" sz="1800" kern="0" dirty="0">
                <a:ea typeface="文鼎中黑" pitchFamily="49" charset="-120"/>
              </a:rPr>
              <a:t>MSO</a:t>
            </a:r>
            <a:r>
              <a:rPr lang="zh-TW" altLang="en-US" sz="1800" kern="0" dirty="0">
                <a:ea typeface="文鼎中黑" pitchFamily="49" charset="-120"/>
              </a:rPr>
              <a:t> 機型則針對數位擷取新增 </a:t>
            </a:r>
            <a:r>
              <a:rPr lang="en-US" altLang="zh-TW" sz="1800" kern="0" dirty="0">
                <a:ea typeface="文鼎中黑" pitchFamily="49" charset="-120"/>
              </a:rPr>
              <a:t>8 </a:t>
            </a:r>
            <a:r>
              <a:rPr lang="zh-TW" altLang="en-US" sz="1800" kern="0" dirty="0">
                <a:ea typeface="文鼎中黑" pitchFamily="49" charset="-120"/>
              </a:rPr>
              <a:t>至 </a:t>
            </a:r>
            <a:r>
              <a:rPr lang="en-US" altLang="zh-TW" sz="1800" kern="0" dirty="0">
                <a:ea typeface="文鼎中黑" pitchFamily="49" charset="-120"/>
              </a:rPr>
              <a:t>32 </a:t>
            </a:r>
            <a:r>
              <a:rPr lang="zh-TW" altLang="en-US" sz="1800" kern="0" dirty="0">
                <a:ea typeface="文鼎中黑" pitchFamily="49" charset="-120"/>
              </a:rPr>
              <a:t>通道，解析度 </a:t>
            </a:r>
            <a:r>
              <a:rPr lang="en-US" altLang="zh-TW" sz="1800" kern="0" dirty="0">
                <a:ea typeface="文鼎中黑" pitchFamily="49" charset="-120"/>
              </a:rPr>
              <a:t>1 </a:t>
            </a:r>
            <a:r>
              <a:rPr lang="zh-TW" altLang="en-US" sz="1800" kern="0" dirty="0">
                <a:ea typeface="文鼎中黑" pitchFamily="49" charset="-120"/>
              </a:rPr>
              <a:t>位元 </a:t>
            </a:r>
            <a:r>
              <a:rPr lang="en-US" altLang="zh-TW" sz="1800" kern="0" dirty="0">
                <a:ea typeface="文鼎中黑" pitchFamily="49" charset="-120"/>
              </a:rPr>
              <a:t>(</a:t>
            </a:r>
            <a:r>
              <a:rPr lang="zh-TW" altLang="en-US" sz="1800" kern="0" dirty="0">
                <a:ea typeface="文鼎中黑" pitchFamily="49" charset="-120"/>
              </a:rPr>
              <a:t>高或低</a:t>
            </a:r>
            <a:r>
              <a:rPr lang="en-US" altLang="zh-TW" sz="1800" kern="0" dirty="0">
                <a:ea typeface="文鼎中黑" pitchFamily="49" charset="-120"/>
              </a:rPr>
              <a:t>)</a:t>
            </a:r>
            <a:r>
              <a:rPr lang="zh-TW" altLang="en-US" sz="1800" kern="0" dirty="0">
                <a:ea typeface="文鼎中黑" pitchFamily="49" charset="-120"/>
              </a:rPr>
              <a:t>。</a:t>
            </a:r>
            <a:endParaRPr lang="zh-TW" altLang="en-US" sz="1800" kern="0" dirty="0">
              <a:solidFill>
                <a:schemeClr val="tx1"/>
              </a:solidFill>
              <a:ea typeface="文鼎中黑" pitchFamily="49" charset="-120"/>
            </a:endParaRPr>
          </a:p>
        </p:txBody>
      </p:sp>
      <p:sp>
        <p:nvSpPr>
          <p:cNvPr id="12" name="Rectangle 3"/>
          <p:cNvSpPr txBox="1">
            <a:spLocks noChangeArrowheads="1"/>
          </p:cNvSpPr>
          <p:nvPr/>
        </p:nvSpPr>
        <p:spPr bwMode="black">
          <a:xfrm>
            <a:off x="306966" y="3733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lvl="0" indent="-285750" eaLnBrk="0" hangingPunct="0">
              <a:spcAft>
                <a:spcPts val="1000"/>
              </a:spcAft>
              <a:buFont typeface="Arial" panose="020B0604020202020204" pitchFamily="34" charset="0"/>
              <a:buChar char="−"/>
              <a:defRPr/>
            </a:pPr>
            <a:r>
              <a:rPr lang="zh-TW" altLang="en-US" u="sng" kern="0" dirty="0">
                <a:ea typeface="文鼎中黑" pitchFamily="49" charset="-120"/>
              </a:rPr>
              <a:t>波形更新速率</a:t>
            </a:r>
            <a:r>
              <a:rPr lang="zh-TW" altLang="en-US" kern="0" dirty="0">
                <a:ea typeface="文鼎中黑" pitchFamily="49" charset="-120"/>
              </a:rPr>
              <a:t> </a:t>
            </a:r>
            <a:r>
              <a:rPr lang="en-US" altLang="zh-TW" kern="0" dirty="0">
                <a:ea typeface="文鼎中黑" pitchFamily="49" charset="-120"/>
              </a:rPr>
              <a:t>– </a:t>
            </a:r>
            <a:r>
              <a:rPr lang="zh-TW" altLang="en-US" kern="0" dirty="0">
                <a:ea typeface="文鼎中黑" pitchFamily="49" charset="-120"/>
              </a:rPr>
              <a:t>更快的更新速率會提高擷取</a:t>
            </a:r>
            <a:br>
              <a:rPr lang="zh-TW" altLang="en-US" kern="0" dirty="0">
                <a:ea typeface="文鼎中黑" pitchFamily="49" charset="-120"/>
              </a:rPr>
            </a:br>
            <a:r>
              <a:rPr lang="zh-TW" altLang="en-US" kern="0" dirty="0">
                <a:ea typeface="文鼎中黑" pitchFamily="49" charset="-120"/>
              </a:rPr>
              <a:t>不常出現之電路問題的可能性。</a:t>
            </a:r>
          </a:p>
          <a:p>
            <a:pPr marL="285750" lvl="0" indent="-285750" eaLnBrk="0" hangingPunct="0">
              <a:spcAft>
                <a:spcPts val="1000"/>
              </a:spcAft>
              <a:buFont typeface="Arial" panose="020B0604020202020204" pitchFamily="34" charset="0"/>
              <a:buChar char="−"/>
              <a:defRPr/>
            </a:pPr>
            <a:r>
              <a:rPr lang="zh-TW" altLang="en-US" u="sng" kern="0" dirty="0">
                <a:ea typeface="文鼎中黑" pitchFamily="49" charset="-120"/>
              </a:rPr>
              <a:t>顯示品質</a:t>
            </a:r>
            <a:r>
              <a:rPr lang="zh-TW" altLang="en-US" kern="0" dirty="0">
                <a:ea typeface="文鼎中黑" pitchFamily="49" charset="-120"/>
              </a:rPr>
              <a:t> </a:t>
            </a:r>
            <a:r>
              <a:rPr lang="en-US" altLang="zh-TW" kern="0" dirty="0">
                <a:ea typeface="文鼎中黑" pitchFamily="49" charset="-120"/>
              </a:rPr>
              <a:t>– </a:t>
            </a:r>
            <a:r>
              <a:rPr lang="zh-TW" altLang="en-US" kern="0" dirty="0">
                <a:ea typeface="文鼎中黑" pitchFamily="49" charset="-120"/>
              </a:rPr>
              <a:t>大小、解析度、亮度等級數目。</a:t>
            </a:r>
          </a:p>
          <a:p>
            <a:pPr marL="285750" lvl="0" indent="-285750" eaLnBrk="0" hangingPunct="0">
              <a:spcAft>
                <a:spcPts val="1000"/>
              </a:spcAft>
              <a:buFont typeface="Arial" panose="020B0604020202020204" pitchFamily="34" charset="0"/>
              <a:buChar char="−"/>
              <a:defRPr/>
            </a:pPr>
            <a:r>
              <a:rPr lang="zh-TW" altLang="en-US" u="sng" kern="0" dirty="0">
                <a:ea typeface="文鼎中黑" pitchFamily="49" charset="-120"/>
              </a:rPr>
              <a:t>進階觸發模式</a:t>
            </a:r>
            <a:r>
              <a:rPr lang="zh-TW" altLang="en-US" kern="0" dirty="0">
                <a:ea typeface="文鼎中黑" pitchFamily="49" charset="-120"/>
              </a:rPr>
              <a:t> </a:t>
            </a:r>
            <a:r>
              <a:rPr lang="en-US" altLang="zh-TW" kern="0" dirty="0">
                <a:ea typeface="文鼎中黑" pitchFamily="49" charset="-120"/>
              </a:rPr>
              <a:t>– </a:t>
            </a:r>
            <a:r>
              <a:rPr lang="zh-TW" altLang="en-US" kern="0" dirty="0">
                <a:ea typeface="文鼎中黑" pitchFamily="49" charset="-120"/>
              </a:rPr>
              <a:t>時間範圍內脈波寬度、碼型、視訊、序列、脈波違規 </a:t>
            </a:r>
            <a:r>
              <a:rPr lang="en-US" altLang="zh-TW" kern="0" dirty="0">
                <a:ea typeface="文鼎中黑" pitchFamily="49" charset="-120"/>
              </a:rPr>
              <a:t>(</a:t>
            </a:r>
            <a:r>
              <a:rPr lang="zh-TW" altLang="en-US" kern="0" dirty="0">
                <a:ea typeface="文鼎中黑" pitchFamily="49" charset="-120"/>
              </a:rPr>
              <a:t>邊緣速度、設定</a:t>
            </a:r>
            <a:r>
              <a:rPr lang="en-US" altLang="zh-TW" kern="0" dirty="0">
                <a:ea typeface="文鼎中黑" pitchFamily="49" charset="-120"/>
              </a:rPr>
              <a:t>/</a:t>
            </a:r>
            <a:r>
              <a:rPr lang="zh-TW" altLang="en-US" kern="0" dirty="0">
                <a:ea typeface="文鼎中黑" pitchFamily="49" charset="-120"/>
              </a:rPr>
              <a:t>保持時間、最窄脈波</a:t>
            </a:r>
            <a:r>
              <a:rPr lang="en-US" altLang="zh-TW" kern="0" dirty="0">
                <a:ea typeface="文鼎中黑" pitchFamily="49" charset="-120"/>
              </a:rPr>
              <a:t>) </a:t>
            </a:r>
            <a:r>
              <a:rPr lang="zh-TW" altLang="en-US" kern="0" dirty="0">
                <a:ea typeface="文鼎中黑" pitchFamily="49" charset="-120"/>
              </a:rPr>
              <a:t>等。</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2954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7503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sz="3000" dirty="0"/>
              <a:t>重新探測 </a:t>
            </a:r>
            <a:r>
              <a:rPr lang="en-US" altLang="zh-TW" sz="3000" dirty="0"/>
              <a:t>- </a:t>
            </a:r>
            <a:r>
              <a:rPr lang="zh-TW" altLang="en-US" sz="3000" dirty="0"/>
              <a:t>動態</a:t>
            </a:r>
            <a:r>
              <a:rPr lang="en-US" altLang="zh-TW" sz="3000" dirty="0"/>
              <a:t>/AC </a:t>
            </a:r>
            <a:r>
              <a:rPr lang="zh-TW" altLang="en-US" sz="3000" dirty="0"/>
              <a:t>探測模式</a:t>
            </a:r>
            <a:endParaRPr lang="en-US" sz="3000" dirty="0"/>
          </a:p>
        </p:txBody>
      </p:sp>
      <p:sp>
        <p:nvSpPr>
          <p:cNvPr id="162819" name="Rectangle 3"/>
          <p:cNvSpPr>
            <a:spLocks noGrp="1" noChangeArrowheads="1"/>
          </p:cNvSpPr>
          <p:nvPr>
            <p:ph type="body" sz="quarter" idx="13"/>
          </p:nvPr>
        </p:nvSpPr>
        <p:spPr>
          <a:xfrm>
            <a:off x="457200" y="3734603"/>
            <a:ext cx="8534400" cy="2302877"/>
          </a:xfrm>
        </p:spPr>
        <p:txBody>
          <a:bodyPr/>
          <a:lstStyle/>
          <a:p>
            <a:pPr marL="285750" lvl="0" indent="-285750" eaLnBrk="0" hangingPunct="0">
              <a:spcBef>
                <a:spcPts val="0"/>
              </a:spcBef>
              <a:spcAft>
                <a:spcPts val="600"/>
              </a:spcAft>
              <a:buFont typeface="Arial" panose="020B0604020202020204" pitchFamily="34" charset="0"/>
              <a:buChar char="−"/>
            </a:pP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scope</a:t>
            </a:r>
            <a:r>
              <a:rPr lang="en-US" altLang="zh-TW" sz="1800" b="1" i="1" kern="0" baseline="-25000" dirty="0">
                <a:solidFill>
                  <a:schemeClr val="tx1"/>
                </a:solidFill>
                <a:ea typeface="文鼎中黑" pitchFamily="49" charset="-120"/>
              </a:rPr>
              <a:t> </a:t>
            </a:r>
            <a:r>
              <a:rPr lang="zh-TW" altLang="en-US" sz="1800" kern="0" dirty="0">
                <a:ea typeface="文鼎中黑" pitchFamily="49" charset="-120"/>
              </a:rPr>
              <a:t>與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cable</a:t>
            </a:r>
            <a:r>
              <a:rPr lang="en-US" altLang="zh-TW" sz="1800" b="1" i="1" kern="0" baseline="-25000" dirty="0">
                <a:solidFill>
                  <a:schemeClr val="tx1"/>
                </a:solidFill>
                <a:ea typeface="文鼎中黑" pitchFamily="49" charset="-120"/>
              </a:rPr>
              <a:t> </a:t>
            </a:r>
            <a:r>
              <a:rPr lang="zh-TW" altLang="en-US" sz="1800" kern="0" dirty="0">
                <a:ea typeface="文鼎中黑" pitchFamily="49" charset="-120"/>
              </a:rPr>
              <a:t>為固有</a:t>
            </a:r>
            <a:r>
              <a:rPr lang="en-US" altLang="zh-TW" sz="1800" kern="0" dirty="0">
                <a:ea typeface="文鼎中黑" pitchFamily="49" charset="-120"/>
              </a:rPr>
              <a:t>/</a:t>
            </a:r>
            <a:r>
              <a:rPr lang="zh-TW" altLang="en-US" sz="1800" kern="0" dirty="0">
                <a:ea typeface="文鼎中黑" pitchFamily="49" charset="-120"/>
              </a:rPr>
              <a:t>寄生電容 </a:t>
            </a:r>
            <a:r>
              <a:rPr lang="en-US" altLang="zh-TW" sz="1800" kern="0" dirty="0">
                <a:ea typeface="文鼎中黑" pitchFamily="49" charset="-120"/>
              </a:rPr>
              <a:t>(</a:t>
            </a:r>
            <a:r>
              <a:rPr lang="zh-TW" altLang="en-US" sz="1800" kern="0" dirty="0">
                <a:ea typeface="文鼎中黑" pitchFamily="49" charset="-120"/>
              </a:rPr>
              <a:t>非設計時計畫放入部份</a:t>
            </a:r>
            <a:r>
              <a:rPr lang="en-US" altLang="zh-TW" sz="1800" kern="0" dirty="0">
                <a:ea typeface="文鼎中黑" pitchFamily="49" charset="-120"/>
              </a:rPr>
              <a:t>)</a:t>
            </a:r>
            <a:endParaRPr lang="zh-TW" altLang="en-US" sz="1800" kern="0" dirty="0">
              <a:solidFill>
                <a:schemeClr val="tx1"/>
              </a:solidFill>
              <a:ea typeface="文鼎中黑" pitchFamily="49" charset="-120"/>
            </a:endParaRPr>
          </a:p>
          <a:p>
            <a:pPr marL="285750" lvl="0" indent="-285750" eaLnBrk="0" hangingPunct="0">
              <a:spcBef>
                <a:spcPts val="0"/>
              </a:spcBef>
              <a:spcAft>
                <a:spcPts val="600"/>
              </a:spcAft>
              <a:buFont typeface="Arial" panose="020B0604020202020204" pitchFamily="34" charset="0"/>
              <a:buChar char="−"/>
            </a:pPr>
            <a:r>
              <a:rPr lang="en-US" altLang="zh-TW" sz="1800" b="1" i="1" kern="0" dirty="0" err="1">
                <a:ea typeface="文鼎中黑" pitchFamily="49" charset="-120"/>
              </a:rPr>
              <a:t>C</a:t>
            </a:r>
            <a:r>
              <a:rPr lang="en-US" altLang="zh-TW" sz="1800" b="1" i="1" kern="0" baseline="-25000" dirty="0" err="1">
                <a:ea typeface="文鼎中黑" pitchFamily="49" charset="-120"/>
              </a:rPr>
              <a:t>scope</a:t>
            </a:r>
            <a:r>
              <a:rPr lang="en-US" altLang="zh-TW" sz="1800" b="1" i="1" kern="0" baseline="-25000" dirty="0">
                <a:ea typeface="文鼎中黑" pitchFamily="49" charset="-120"/>
              </a:rPr>
              <a:t> </a:t>
            </a:r>
            <a:r>
              <a:rPr lang="zh-TW" altLang="en-US" sz="1800" kern="0" dirty="0">
                <a:ea typeface="文鼎中黑" pitchFamily="49" charset="-120"/>
              </a:rPr>
              <a:t>與 </a:t>
            </a:r>
            <a:r>
              <a:rPr lang="en-US" altLang="zh-TW" sz="1800" b="1" i="1" kern="0" dirty="0" err="1">
                <a:ea typeface="文鼎中黑" pitchFamily="49" charset="-120"/>
              </a:rPr>
              <a:t>C</a:t>
            </a:r>
            <a:r>
              <a:rPr lang="en-US" altLang="zh-TW" sz="1800" b="1" i="1" kern="0" baseline="-25000" dirty="0" err="1">
                <a:ea typeface="文鼎中黑" pitchFamily="49" charset="-120"/>
              </a:rPr>
              <a:t>cable</a:t>
            </a:r>
            <a:r>
              <a:rPr lang="en-US" altLang="zh-TW" sz="1800" b="1" i="1" kern="0" baseline="-25000" dirty="0">
                <a:ea typeface="文鼎中黑" pitchFamily="49" charset="-120"/>
              </a:rPr>
              <a:t> </a:t>
            </a:r>
            <a:r>
              <a:rPr lang="zh-TW" altLang="en-US" sz="1800" kern="0" dirty="0">
                <a:ea typeface="文鼎中黑" pitchFamily="49" charset="-120"/>
              </a:rPr>
              <a:t>則是一開始設計時即配置，以針對 </a:t>
            </a:r>
            <a:r>
              <a:rPr lang="en-US" altLang="zh-TW" sz="1800" b="1" i="1" kern="0" dirty="0" err="1">
                <a:ea typeface="文鼎中黑" pitchFamily="49" charset="-120"/>
              </a:rPr>
              <a:t>C</a:t>
            </a:r>
            <a:r>
              <a:rPr lang="en-US" altLang="zh-TW" sz="1800" b="1" i="1" kern="0" baseline="-25000" dirty="0" err="1">
                <a:ea typeface="文鼎中黑" pitchFamily="49" charset="-120"/>
              </a:rPr>
              <a:t>scope</a:t>
            </a:r>
            <a:r>
              <a:rPr lang="en-US" altLang="zh-TW" sz="1800" b="1" i="1" kern="0" baseline="-25000" dirty="0">
                <a:ea typeface="文鼎中黑" pitchFamily="49" charset="-120"/>
              </a:rPr>
              <a:t> </a:t>
            </a:r>
            <a:r>
              <a:rPr lang="en-US" altLang="zh-TW" sz="1800" kern="0" dirty="0">
                <a:ea typeface="文鼎中黑" pitchFamily="49" charset="-120"/>
              </a:rPr>
              <a:t> </a:t>
            </a:r>
            <a:r>
              <a:rPr lang="zh-TW" altLang="en-US" sz="1800" kern="0" dirty="0">
                <a:ea typeface="文鼎中黑" pitchFamily="49" charset="-120"/>
              </a:rPr>
              <a:t>與 </a:t>
            </a:r>
            <a:r>
              <a:rPr lang="en-US" altLang="zh-TW" sz="1800" b="1" i="1" kern="0" dirty="0" err="1">
                <a:ea typeface="文鼎中黑" pitchFamily="49" charset="-120"/>
              </a:rPr>
              <a:t>C</a:t>
            </a:r>
            <a:r>
              <a:rPr lang="en-US" altLang="zh-TW" sz="1800" b="1" i="1" kern="0" baseline="-25000" dirty="0" err="1">
                <a:ea typeface="文鼎中黑" pitchFamily="49" charset="-120"/>
              </a:rPr>
              <a:t>cable</a:t>
            </a:r>
            <a:r>
              <a:rPr lang="en-US" altLang="zh-TW" sz="1800" b="1" i="1" kern="0" baseline="-25000" dirty="0">
                <a:ea typeface="文鼎中黑" pitchFamily="49" charset="-120"/>
              </a:rPr>
              <a:t> </a:t>
            </a:r>
            <a:r>
              <a:rPr lang="zh-TW" altLang="en-US" sz="1800" kern="0" dirty="0">
                <a:ea typeface="文鼎中黑" pitchFamily="49" charset="-120"/>
              </a:rPr>
              <a:t>進行補償。</a:t>
            </a:r>
          </a:p>
          <a:p>
            <a:pPr marL="285750" lvl="0" indent="-285750" eaLnBrk="0" hangingPunct="0">
              <a:spcBef>
                <a:spcPts val="0"/>
              </a:spcBef>
              <a:spcAft>
                <a:spcPts val="600"/>
              </a:spcAft>
              <a:buFont typeface="Arial" panose="020B0604020202020204" pitchFamily="34" charset="0"/>
              <a:buChar char="−"/>
            </a:pPr>
            <a:r>
              <a:rPr lang="zh-TW" altLang="en-US" sz="1800" kern="0" dirty="0">
                <a:ea typeface="文鼎中黑" pitchFamily="49" charset="-120"/>
              </a:rPr>
              <a:t>經由正確調整的探頭補償，因頻率效應容抗導致的動態</a:t>
            </a:r>
            <a:r>
              <a:rPr lang="en-US" altLang="zh-TW" sz="1800" kern="0" dirty="0">
                <a:ea typeface="文鼎中黑" pitchFamily="49" charset="-120"/>
              </a:rPr>
              <a:t>/AC </a:t>
            </a:r>
            <a:r>
              <a:rPr lang="zh-TW" altLang="en-US" sz="1800" kern="0" dirty="0">
                <a:ea typeface="文鼎中黑" pitchFamily="49" charset="-120"/>
              </a:rPr>
              <a:t>衰減應符合設計時的電阻分壓器衰減 </a:t>
            </a:r>
            <a:r>
              <a:rPr lang="en-US" altLang="zh-TW" sz="1800" kern="0" dirty="0">
                <a:ea typeface="文鼎中黑" pitchFamily="49" charset="-120"/>
              </a:rPr>
              <a:t>(10:1)</a:t>
            </a:r>
            <a:r>
              <a:rPr lang="zh-TW" altLang="en-US" sz="1800" kern="0" dirty="0">
                <a:ea typeface="文鼎中黑" pitchFamily="49" charset="-120"/>
              </a:rPr>
              <a:t>。</a:t>
            </a:r>
            <a:endParaRPr lang="zh-TW" altLang="en-US" sz="1800" kern="0" dirty="0">
              <a:solidFill>
                <a:schemeClr val="tx1"/>
              </a:solidFill>
              <a:ea typeface="文鼎中黑" pitchFamily="49" charset="-120"/>
            </a:endParaRPr>
          </a:p>
        </p:txBody>
      </p:sp>
      <p:pic>
        <p:nvPicPr>
          <p:cNvPr id="84994" name="Picture 2"/>
          <p:cNvPicPr>
            <a:picLocks noChangeAspect="1" noChangeArrowheads="1"/>
          </p:cNvPicPr>
          <p:nvPr/>
        </p:nvPicPr>
        <p:blipFill>
          <a:blip r:embed="rId3" cstate="screen"/>
          <a:srcRect/>
          <a:stretch>
            <a:fillRect/>
          </a:stretch>
        </p:blipFill>
        <p:spPr bwMode="auto">
          <a:xfrm>
            <a:off x="541811" y="1468733"/>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1951175" cy="338554"/>
          </a:xfrm>
          <a:prstGeom prst="rect">
            <a:avLst/>
          </a:prstGeom>
          <a:noFill/>
        </p:spPr>
        <p:txBody>
          <a:bodyPr wrap="none" rtlCol="0">
            <a:spAutoFit/>
          </a:bodyPr>
          <a:lstStyle/>
          <a:p>
            <a:r>
              <a:rPr lang="zh-TW" altLang="en-US" sz="1600" b="1" dirty="0">
                <a:solidFill>
                  <a:prstClr val="black"/>
                </a:solidFill>
              </a:rPr>
              <a:t>被動 </a:t>
            </a:r>
            <a:r>
              <a:rPr lang="en-US" altLang="zh-TW" sz="1600" b="1" dirty="0">
                <a:solidFill>
                  <a:prstClr val="black"/>
                </a:solidFill>
              </a:rPr>
              <a:t>10:1 </a:t>
            </a:r>
            <a:r>
              <a:rPr lang="zh-TW" altLang="en-US" sz="1600" b="1" dirty="0">
                <a:solidFill>
                  <a:prstClr val="black"/>
                </a:solidFill>
              </a:rPr>
              <a:t>探頭模式</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TextBox 11"/>
          <p:cNvSpPr txBox="1"/>
          <p:nvPr/>
        </p:nvSpPr>
        <p:spPr>
          <a:xfrm>
            <a:off x="2590800" y="5730219"/>
            <a:ext cx="4758034" cy="338554"/>
          </a:xfrm>
          <a:prstGeom prst="rect">
            <a:avLst/>
          </a:prstGeom>
          <a:noFill/>
        </p:spPr>
        <p:txBody>
          <a:bodyPr wrap="none" rtlCol="0">
            <a:spAutoFit/>
          </a:bodyPr>
          <a:lstStyle/>
          <a:p>
            <a:r>
              <a:rPr lang="zh-TW" altLang="en-US" sz="1600" b="1" i="1" dirty="0">
                <a:ea typeface="文鼎中黑" pitchFamily="49" charset="-120"/>
              </a:rPr>
              <a:t>此處 </a:t>
            </a:r>
            <a:r>
              <a:rPr lang="en-US" altLang="zh-TW" sz="1600" b="1" i="1" dirty="0" err="1">
                <a:ea typeface="文鼎中黑" pitchFamily="49" charset="-120"/>
              </a:rPr>
              <a:t>C</a:t>
            </a:r>
            <a:r>
              <a:rPr lang="en-US" altLang="zh-TW" sz="1600" b="1" i="1" baseline="-25000" dirty="0" err="1">
                <a:ea typeface="文鼎中黑" pitchFamily="49" charset="-120"/>
              </a:rPr>
              <a:t>parallel</a:t>
            </a:r>
            <a:r>
              <a:rPr lang="zh-TW" altLang="en-US" sz="1600" b="1" i="1" dirty="0">
                <a:ea typeface="文鼎中黑" pitchFamily="49" charset="-120"/>
              </a:rPr>
              <a:t> 是 </a:t>
            </a:r>
            <a:r>
              <a:rPr lang="en-US" altLang="zh-TW" sz="1600" b="1" i="1" dirty="0" err="1">
                <a:ea typeface="文鼎中黑" pitchFamily="49" charset="-120"/>
              </a:rPr>
              <a:t>C</a:t>
            </a:r>
            <a:r>
              <a:rPr lang="en-US" altLang="zh-TW" sz="1600" b="1" i="1" baseline="-25000" dirty="0" err="1">
                <a:ea typeface="文鼎中黑" pitchFamily="49" charset="-120"/>
              </a:rPr>
              <a:t>comp</a:t>
            </a:r>
            <a:r>
              <a:rPr lang="zh-TW" altLang="en-US" sz="1600" b="1" i="1" dirty="0">
                <a:ea typeface="文鼎中黑" pitchFamily="49" charset="-120"/>
              </a:rPr>
              <a:t> </a:t>
            </a:r>
            <a:r>
              <a:rPr lang="en-US" altLang="zh-TW" sz="1600" b="1" i="1" dirty="0">
                <a:ea typeface="文鼎中黑" pitchFamily="49" charset="-120"/>
              </a:rPr>
              <a:t>+ </a:t>
            </a:r>
            <a:r>
              <a:rPr lang="en-US" altLang="zh-TW" sz="1600" b="1" i="1" dirty="0" err="1">
                <a:ea typeface="文鼎中黑" pitchFamily="49" charset="-120"/>
              </a:rPr>
              <a:t>C</a:t>
            </a:r>
            <a:r>
              <a:rPr lang="en-US" altLang="zh-TW" sz="1600" b="1" i="1" baseline="-25000" dirty="0" err="1">
                <a:ea typeface="文鼎中黑" pitchFamily="49" charset="-120"/>
              </a:rPr>
              <a:t>cable</a:t>
            </a:r>
            <a:r>
              <a:rPr lang="zh-TW" altLang="en-US" sz="1600" b="1" i="1" dirty="0">
                <a:ea typeface="文鼎中黑" pitchFamily="49" charset="-120"/>
              </a:rPr>
              <a:t> </a:t>
            </a:r>
            <a:r>
              <a:rPr lang="en-US" altLang="zh-TW" sz="1600" b="1" i="1" dirty="0">
                <a:ea typeface="文鼎中黑" pitchFamily="49" charset="-120"/>
              </a:rPr>
              <a:t>+ </a:t>
            </a:r>
            <a:r>
              <a:rPr lang="en-US" altLang="zh-TW" sz="1600" b="1" i="1" dirty="0" err="1">
                <a:ea typeface="文鼎中黑" pitchFamily="49" charset="-120"/>
              </a:rPr>
              <a:t>C</a:t>
            </a:r>
            <a:r>
              <a:rPr lang="en-US" altLang="zh-TW" sz="1600" b="1" i="1" baseline="-25000" dirty="0" err="1">
                <a:ea typeface="文鼎中黑" pitchFamily="49" charset="-120"/>
              </a:rPr>
              <a:t>scope</a:t>
            </a:r>
            <a:r>
              <a:rPr lang="zh-TW" altLang="en-US" sz="1600" b="1" i="1" dirty="0">
                <a:ea typeface="文鼎中黑" pitchFamily="49" charset="-120"/>
              </a:rPr>
              <a:t> 的並聯組合 </a:t>
            </a: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557587" y="4876800"/>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1212419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補償探頭</a:t>
            </a:r>
            <a:endParaRPr lang="en-US" sz="3200" dirty="0"/>
          </a:p>
        </p:txBody>
      </p:sp>
      <p:sp>
        <p:nvSpPr>
          <p:cNvPr id="12" name="TextBox 11"/>
          <p:cNvSpPr txBox="1"/>
          <p:nvPr/>
        </p:nvSpPr>
        <p:spPr>
          <a:xfrm>
            <a:off x="2057400" y="3200400"/>
            <a:ext cx="1005403" cy="338554"/>
          </a:xfrm>
          <a:prstGeom prst="rect">
            <a:avLst/>
          </a:prstGeom>
          <a:noFill/>
        </p:spPr>
        <p:txBody>
          <a:bodyPr wrap="none" rtlCol="0">
            <a:spAutoFit/>
          </a:bodyPr>
          <a:lstStyle/>
          <a:p>
            <a:pPr algn="l">
              <a:buNone/>
            </a:pPr>
            <a:r>
              <a:rPr lang="zh-TW" altLang="en-US" sz="1600" b="1" i="0" dirty="0" smtClean="0">
                <a:latin typeface="Arial"/>
                <a:ea typeface="文鼎中黑" pitchFamily="49" charset="-120"/>
                <a:cs typeface="+mn-cs"/>
              </a:rPr>
              <a:t>適當補償</a:t>
            </a:r>
            <a:endParaRPr lang="zh-TW" altLang="en-US" sz="1600" b="1" i="0" dirty="0">
              <a:latin typeface="Arial"/>
              <a:ea typeface="文鼎中黑" pitchFamily="49" charset="-120"/>
              <a:cs typeface="+mn-cs"/>
            </a:endParaRPr>
          </a:p>
        </p:txBody>
      </p:sp>
      <p:sp>
        <p:nvSpPr>
          <p:cNvPr id="15"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sp>
        <p:nvSpPr>
          <p:cNvPr id="16"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17" name="Picture 16"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8" name="Picture 17"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9" name="TextBox 18"/>
          <p:cNvSpPr txBox="1"/>
          <p:nvPr/>
        </p:nvSpPr>
        <p:spPr>
          <a:xfrm>
            <a:off x="5332308" y="3200400"/>
            <a:ext cx="2440092" cy="584775"/>
          </a:xfrm>
          <a:prstGeom prst="rect">
            <a:avLst/>
          </a:prstGeom>
          <a:noFill/>
        </p:spPr>
        <p:txBody>
          <a:bodyPr wrap="none" rtlCol="0">
            <a:spAutoFit/>
          </a:bodyPr>
          <a:lstStyle/>
          <a:p>
            <a:pPr algn="l">
              <a:buNone/>
            </a:pPr>
            <a:r>
              <a:rPr lang="zh-TW" altLang="en-US" sz="1600" b="1" i="0" dirty="0" smtClean="0">
                <a:latin typeface="Arial"/>
                <a:ea typeface="文鼎中黑" pitchFamily="49" charset="-120"/>
                <a:cs typeface="+mn-cs"/>
              </a:rPr>
              <a:t>通道</a:t>
            </a:r>
            <a:r>
              <a:rPr lang="en-US" altLang="zh-TW" sz="1600" b="1" i="0" dirty="0" smtClean="0">
                <a:latin typeface="Arial"/>
                <a:ea typeface="文鼎中黑" pitchFamily="49" charset="-120"/>
                <a:cs typeface="+mn-cs"/>
              </a:rPr>
              <a:t>-1 (</a:t>
            </a:r>
            <a:r>
              <a:rPr lang="zh-TW" altLang="en-US" sz="1600" b="1" i="0" dirty="0" smtClean="0">
                <a:latin typeface="Arial"/>
                <a:ea typeface="文鼎中黑" pitchFamily="49" charset="-120"/>
                <a:cs typeface="+mn-cs"/>
              </a:rPr>
              <a:t>黃色</a:t>
            </a:r>
            <a:r>
              <a:rPr lang="en-US" altLang="zh-TW" sz="1600" b="1" i="0" dirty="0" smtClean="0">
                <a:latin typeface="Arial"/>
                <a:ea typeface="文鼎中黑" pitchFamily="49" charset="-120"/>
                <a:cs typeface="+mn-cs"/>
              </a:rPr>
              <a:t>) = </a:t>
            </a:r>
            <a:r>
              <a:rPr lang="zh-TW" altLang="en-US" sz="1600" b="1" i="0" dirty="0" smtClean="0">
                <a:latin typeface="Arial"/>
                <a:ea typeface="文鼎中黑" pitchFamily="49" charset="-120"/>
                <a:cs typeface="+mn-cs"/>
              </a:rPr>
              <a:t>過度補償</a:t>
            </a:r>
          </a:p>
          <a:p>
            <a:pPr algn="l">
              <a:buNone/>
            </a:pPr>
            <a:r>
              <a:rPr lang="zh-TW" altLang="en-US" sz="1600" b="1" i="0" dirty="0" smtClean="0">
                <a:latin typeface="Arial"/>
                <a:ea typeface="文鼎中黑" pitchFamily="49" charset="-120"/>
                <a:cs typeface="+mn-cs"/>
              </a:rPr>
              <a:t>通道</a:t>
            </a:r>
            <a:r>
              <a:rPr lang="en-US" altLang="zh-TW" sz="1600" b="1" i="0" dirty="0" smtClean="0">
                <a:latin typeface="Arial"/>
                <a:ea typeface="文鼎中黑" pitchFamily="49" charset="-120"/>
                <a:cs typeface="+mn-cs"/>
              </a:rPr>
              <a:t>-2 (</a:t>
            </a:r>
            <a:r>
              <a:rPr lang="zh-TW" altLang="en-US" sz="1600" b="1" i="0" dirty="0" smtClean="0">
                <a:latin typeface="Arial"/>
                <a:ea typeface="文鼎中黑" pitchFamily="49" charset="-120"/>
                <a:cs typeface="+mn-cs"/>
              </a:rPr>
              <a:t>綠色</a:t>
            </a:r>
            <a:r>
              <a:rPr lang="en-US" altLang="zh-TW" sz="1600" b="1" i="0" dirty="0" smtClean="0">
                <a:latin typeface="Arial"/>
                <a:ea typeface="文鼎中黑" pitchFamily="49" charset="-120"/>
                <a:cs typeface="+mn-cs"/>
              </a:rPr>
              <a:t>) = </a:t>
            </a:r>
            <a:r>
              <a:rPr lang="zh-TW" altLang="en-US" sz="1600" b="1" i="0" dirty="0" smtClean="0">
                <a:latin typeface="Arial"/>
                <a:ea typeface="文鼎中黑" pitchFamily="49" charset="-120"/>
                <a:cs typeface="+mn-cs"/>
              </a:rPr>
              <a:t>補償不足</a:t>
            </a:r>
            <a:endParaRPr lang="zh-TW" altLang="en-US" sz="1600" b="1" i="0" dirty="0">
              <a:latin typeface="Arial"/>
              <a:ea typeface="文鼎中黑" pitchFamily="49" charset="-120"/>
              <a:cs typeface="+mn-cs"/>
            </a:endParaRPr>
          </a:p>
        </p:txBody>
      </p:sp>
      <p:sp>
        <p:nvSpPr>
          <p:cNvPr id="20" name="Rectangle 3"/>
          <p:cNvSpPr txBox="1">
            <a:spLocks noChangeArrowheads="1"/>
          </p:cNvSpPr>
          <p:nvPr/>
        </p:nvSpPr>
        <p:spPr bwMode="black">
          <a:xfrm>
            <a:off x="381000" y="4267200"/>
            <a:ext cx="8458200" cy="1371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lvl="0" indent="-231775" eaLnBrk="0" hangingPunct="0">
              <a:spcAft>
                <a:spcPct val="50000"/>
              </a:spcAft>
              <a:buClr>
                <a:schemeClr val="accent1"/>
              </a:buClr>
              <a:buFont typeface="Wingdings" pitchFamily="2" charset="2"/>
              <a:buChar char="§"/>
            </a:pPr>
            <a:r>
              <a:rPr lang="zh-TW" altLang="en-US" sz="1600" kern="0" smtClean="0">
                <a:latin typeface="+mn-lt"/>
                <a:ea typeface="文鼎中黑" pitchFamily="49" charset="-120"/>
              </a:rPr>
              <a:t>將通道</a:t>
            </a:r>
            <a:r>
              <a:rPr lang="en-US" altLang="zh-TW" sz="1600" kern="0" smtClean="0">
                <a:latin typeface="+mn-lt"/>
                <a:ea typeface="文鼎中黑" pitchFamily="49" charset="-120"/>
              </a:rPr>
              <a:t>-1 </a:t>
            </a:r>
            <a:r>
              <a:rPr lang="zh-TW" altLang="en-US" sz="1600" kern="0" smtClean="0">
                <a:latin typeface="+mn-lt"/>
                <a:ea typeface="文鼎中黑" pitchFamily="49" charset="-120"/>
              </a:rPr>
              <a:t>與通道</a:t>
            </a:r>
            <a:r>
              <a:rPr lang="en-US" altLang="zh-TW" sz="1600" kern="0" smtClean="0">
                <a:latin typeface="+mn-lt"/>
                <a:ea typeface="文鼎中黑" pitchFamily="49" charset="-120"/>
              </a:rPr>
              <a:t>-2 </a:t>
            </a:r>
            <a:r>
              <a:rPr lang="zh-TW" altLang="en-US" sz="1600" kern="0" smtClean="0">
                <a:latin typeface="+mn-lt"/>
                <a:ea typeface="文鼎中黑" pitchFamily="49" charset="-120"/>
              </a:rPr>
              <a:t>探頭連接至「</a:t>
            </a:r>
            <a:r>
              <a:rPr lang="en-US" altLang="zh-TW" sz="1600" kern="0" smtClean="0">
                <a:latin typeface="+mn-lt"/>
                <a:ea typeface="文鼎中黑" pitchFamily="49" charset="-120"/>
              </a:rPr>
              <a:t>Probe Comp</a:t>
            </a:r>
            <a:r>
              <a:rPr lang="zh-TW" altLang="en-US" sz="1600" kern="0" smtClean="0">
                <a:latin typeface="+mn-lt"/>
                <a:ea typeface="文鼎中黑" pitchFamily="49" charset="-120"/>
              </a:rPr>
              <a:t>」端子 </a:t>
            </a:r>
            <a:r>
              <a:rPr lang="en-US" altLang="zh-TW" sz="1600" kern="0" smtClean="0">
                <a:latin typeface="+mn-lt"/>
                <a:ea typeface="文鼎中黑" pitchFamily="49" charset="-120"/>
              </a:rPr>
              <a:t>(</a:t>
            </a:r>
            <a:r>
              <a:rPr lang="zh-TW" altLang="en-US" sz="1600" kern="0" smtClean="0">
                <a:latin typeface="+mn-lt"/>
                <a:ea typeface="文鼎中黑" pitchFamily="49" charset="-120"/>
              </a:rPr>
              <a:t>與 </a:t>
            </a:r>
            <a:r>
              <a:rPr lang="en-US" altLang="zh-TW" sz="1600" kern="0" smtClean="0">
                <a:latin typeface="+mn-lt"/>
                <a:ea typeface="文鼎中黑" pitchFamily="49" charset="-120"/>
              </a:rPr>
              <a:t>Demo2 </a:t>
            </a:r>
            <a:r>
              <a:rPr lang="zh-TW" altLang="en-US" sz="1600" kern="0" smtClean="0">
                <a:latin typeface="+mn-lt"/>
                <a:ea typeface="文鼎中黑" pitchFamily="49" charset="-120"/>
              </a:rPr>
              <a:t>相同</a:t>
            </a:r>
            <a:r>
              <a:rPr lang="en-US" altLang="zh-TW" sz="1600" kern="0" smtClean="0">
                <a:latin typeface="+mn-lt"/>
                <a:ea typeface="文鼎中黑" pitchFamily="49" charset="-120"/>
              </a:rPr>
              <a:t>)</a:t>
            </a:r>
            <a:r>
              <a:rPr lang="zh-TW" altLang="en-US" sz="1600" kern="0" smtClean="0">
                <a:latin typeface="+mn-lt"/>
                <a:ea typeface="文鼎中黑" pitchFamily="49" charset="-120"/>
              </a:rPr>
              <a:t>。調整 </a:t>
            </a:r>
            <a:r>
              <a:rPr lang="en-US" altLang="zh-TW" sz="1600" kern="0" smtClean="0">
                <a:latin typeface="+mn-lt"/>
                <a:ea typeface="文鼎中黑" pitchFamily="49" charset="-120"/>
              </a:rPr>
              <a:t>V/div </a:t>
            </a:r>
            <a:r>
              <a:rPr lang="zh-TW" altLang="en-US" sz="1600" kern="0" smtClean="0">
                <a:latin typeface="+mn-lt"/>
                <a:ea typeface="文鼎中黑" pitchFamily="49" charset="-120"/>
              </a:rPr>
              <a:t>與 </a:t>
            </a:r>
            <a:r>
              <a:rPr lang="en-US" altLang="zh-TW" sz="1600" kern="0" smtClean="0">
                <a:latin typeface="+mn-lt"/>
                <a:ea typeface="文鼎中黑" pitchFamily="49" charset="-120"/>
              </a:rPr>
              <a:t>s/div </a:t>
            </a:r>
            <a:r>
              <a:rPr lang="zh-TW" altLang="en-US" sz="1600" kern="0" smtClean="0">
                <a:latin typeface="+mn-lt"/>
                <a:ea typeface="文鼎中黑" pitchFamily="49" charset="-120"/>
              </a:rPr>
              <a:t>旋</a:t>
            </a:r>
            <a:r>
              <a:rPr lang="zh-TW" altLang="en-US" sz="1600" kern="0" dirty="0" smtClean="0">
                <a:latin typeface="+mn-lt"/>
                <a:ea typeface="文鼎中黑" pitchFamily="49" charset="-120"/>
              </a:rPr>
              <a:t>鈕，在畫面上顯示兩種</a:t>
            </a:r>
            <a:r>
              <a:rPr lang="zh-TW" altLang="en-US" sz="1600" kern="0" smtClean="0">
                <a:latin typeface="+mn-lt"/>
                <a:ea typeface="文鼎中黑" pitchFamily="49" charset="-120"/>
              </a:rPr>
              <a:t>波形。</a:t>
            </a:r>
            <a:endParaRPr kumimoji="0" lang="zh-TW" altLang="en-US" sz="1600" b="0" i="0" u="none" strike="noStrike" kern="0" cap="none" spc="0" normalizeH="0" baseline="0" noProof="0" smtClean="0">
              <a:ln>
                <a:noFill/>
              </a:ln>
              <a:solidFill>
                <a:schemeClr val="tx1"/>
              </a:solidFill>
              <a:effectLst/>
              <a:uLnTx/>
              <a:uFillTx/>
              <a:latin typeface="+mn-lt"/>
              <a:ea typeface="文鼎中黑" pitchFamily="49" charset="-120"/>
              <a:cs typeface="+mn-cs"/>
            </a:endParaRPr>
          </a:p>
          <a:p>
            <a:pPr marL="231775" lvl="0" indent="-231775" eaLnBrk="0" hangingPunct="0">
              <a:spcAft>
                <a:spcPct val="50000"/>
              </a:spcAft>
              <a:buClr>
                <a:schemeClr val="accent1"/>
              </a:buClr>
              <a:buFont typeface="Wingdings" pitchFamily="2" charset="2"/>
              <a:buChar char="§"/>
            </a:pPr>
            <a:r>
              <a:rPr lang="zh-TW" altLang="en-US" sz="1600" kern="0" smtClean="0">
                <a:latin typeface="+mn-lt"/>
                <a:ea typeface="文鼎中黑" pitchFamily="49" charset="-120"/>
              </a:rPr>
              <a:t>使用</a:t>
            </a:r>
            <a:r>
              <a:rPr lang="zh-TW" altLang="en-US" sz="1600" kern="0" dirty="0" smtClean="0">
                <a:latin typeface="+mn-lt"/>
                <a:ea typeface="文鼎中黑" pitchFamily="49" charset="-120"/>
              </a:rPr>
              <a:t>小型一字起子調整兩個探頭上的可變探頭補償</a:t>
            </a:r>
            <a:r>
              <a:rPr lang="zh-TW" altLang="en-US" sz="1600" kern="0" smtClean="0">
                <a:latin typeface="+mn-lt"/>
                <a:ea typeface="文鼎中黑" pitchFamily="49" charset="-120"/>
              </a:rPr>
              <a:t>電容器</a:t>
            </a:r>
            <a:r>
              <a:rPr kumimoji="0" lang="zh-TW" altLang="en-US" sz="16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kumimoji="0" lang="en-US" altLang="zh-TW" sz="1600" b="0" i="0" u="none" strike="noStrike" kern="0" cap="none" spc="0" normalizeH="0" baseline="0" noProof="0" smtClean="0">
                <a:ln>
                  <a:noFill/>
                </a:ln>
                <a:solidFill>
                  <a:schemeClr val="tx1"/>
                </a:solidFill>
                <a:effectLst/>
                <a:uLnTx/>
                <a:uFillTx/>
                <a:latin typeface="+mn-lt"/>
                <a:ea typeface="文鼎中黑" pitchFamily="49" charset="-120"/>
                <a:cs typeface="+mn-cs"/>
              </a:rPr>
              <a:t>(</a:t>
            </a:r>
            <a:r>
              <a:rPr kumimoji="0" lang="en-US" altLang="zh-TW" sz="1600" b="1" i="1" u="none" strike="noStrike" kern="0" cap="none" spc="0" normalizeH="0" baseline="0" noProof="0" smtClean="0">
                <a:ln>
                  <a:noFill/>
                </a:ln>
                <a:solidFill>
                  <a:schemeClr val="tx1"/>
                </a:solidFill>
                <a:effectLst/>
                <a:uLnTx/>
                <a:uFillTx/>
                <a:latin typeface="+mn-lt"/>
                <a:ea typeface="文鼎中黑" pitchFamily="49" charset="-120"/>
                <a:cs typeface="+mn-cs"/>
              </a:rPr>
              <a:t>C</a:t>
            </a:r>
            <a:r>
              <a:rPr kumimoji="0" lang="en-US" altLang="zh-TW" sz="1600" b="1" i="1" u="none" strike="noStrike" kern="0" cap="none" spc="0" normalizeH="0" baseline="-25000" noProof="0" smtClean="0">
                <a:ln>
                  <a:noFill/>
                </a:ln>
                <a:solidFill>
                  <a:schemeClr val="tx1"/>
                </a:solidFill>
                <a:effectLst/>
                <a:uLnTx/>
                <a:uFillTx/>
                <a:latin typeface="+mn-lt"/>
                <a:ea typeface="文鼎中黑" pitchFamily="49" charset="-120"/>
                <a:cs typeface="+mn-cs"/>
              </a:rPr>
              <a:t>comp</a:t>
            </a:r>
            <a:r>
              <a:rPr kumimoji="0" lang="en-US" altLang="zh-TW" sz="1600" b="0" i="0" u="none" strike="noStrike" kern="0" cap="none" spc="0" normalizeH="0" baseline="0" noProof="0" smtClean="0">
                <a:ln>
                  <a:noFill/>
                </a:ln>
                <a:solidFill>
                  <a:schemeClr val="tx1"/>
                </a:solidFill>
                <a:effectLst/>
                <a:uLnTx/>
                <a:uFillTx/>
                <a:latin typeface="+mn-lt"/>
                <a:ea typeface="文鼎中黑" pitchFamily="49" charset="-120"/>
                <a:cs typeface="+mn-cs"/>
              </a:rPr>
              <a:t>) </a:t>
            </a:r>
            <a:r>
              <a:rPr lang="zh-TW" altLang="en-US" sz="1600" kern="0" smtClean="0">
                <a:latin typeface="+mn-lt"/>
                <a:ea typeface="文鼎中黑" pitchFamily="49" charset="-120"/>
              </a:rPr>
              <a:t>，</a:t>
            </a:r>
            <a:r>
              <a:rPr lang="zh-TW" altLang="en-US" sz="1600" kern="0" dirty="0" smtClean="0">
                <a:latin typeface="+mn-lt"/>
                <a:ea typeface="文鼎中黑" pitchFamily="49" charset="-120"/>
              </a:rPr>
              <a:t>以取得</a:t>
            </a:r>
            <a:r>
              <a:rPr lang="zh-TW" altLang="en-US" sz="1600" kern="0" smtClean="0">
                <a:latin typeface="+mn-lt"/>
                <a:ea typeface="文鼎中黑" pitchFamily="49" charset="-120"/>
              </a:rPr>
              <a:t>平坦 </a:t>
            </a:r>
            <a:r>
              <a:rPr lang="en-US" altLang="zh-TW" sz="1600" kern="0" smtClean="0">
                <a:latin typeface="+mn-lt"/>
                <a:ea typeface="文鼎中黑" pitchFamily="49" charset="-120"/>
              </a:rPr>
              <a:t>(</a:t>
            </a:r>
            <a:r>
              <a:rPr lang="zh-TW" altLang="en-US" sz="1600" kern="0" smtClean="0">
                <a:latin typeface="+mn-lt"/>
                <a:ea typeface="文鼎中黑" pitchFamily="49" charset="-120"/>
              </a:rPr>
              <a:t>矩形</a:t>
            </a:r>
            <a:r>
              <a:rPr lang="en-US" altLang="zh-TW" sz="1600" kern="0" smtClean="0">
                <a:latin typeface="+mn-lt"/>
                <a:ea typeface="文鼎中黑" pitchFamily="49" charset="-120"/>
              </a:rPr>
              <a:t>) </a:t>
            </a:r>
            <a:br>
              <a:rPr lang="en-US" altLang="zh-TW" sz="1600" kern="0" smtClean="0">
                <a:latin typeface="+mn-lt"/>
                <a:ea typeface="文鼎中黑" pitchFamily="49" charset="-120"/>
              </a:rPr>
            </a:br>
            <a:r>
              <a:rPr lang="zh-TW" altLang="en-US" sz="1600" kern="0" smtClean="0">
                <a:latin typeface="+mn-lt"/>
                <a:ea typeface="文鼎中黑" pitchFamily="49" charset="-120"/>
              </a:rPr>
              <a:t>回應。</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3979834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black">
          <a:xfrm>
            <a:off x="304800" y="1143000"/>
            <a:ext cx="8458200" cy="1600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lvl="0" indent="-285750" eaLnBrk="0" hangingPunct="0">
              <a:spcAft>
                <a:spcPts val="1800"/>
              </a:spcAft>
              <a:buFont typeface="Arial" panose="020B0604020202020204" pitchFamily="34" charset="0"/>
              <a:buChar char="−"/>
            </a:pPr>
            <a:r>
              <a:rPr lang="zh-TW" altLang="en-US" sz="1800" kern="0" dirty="0" smtClean="0">
                <a:latin typeface="+mn-lt"/>
                <a:ea typeface="文鼎中黑" pitchFamily="49" charset="-120"/>
              </a:rPr>
              <a:t>探頭與示波器輸入類型可簡化為單一電阻器與電容器。</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marR="0" lvl="0" indent="-285750" algn="l" defTabSz="914400" rtl="0" eaLnBrk="0" fontAlgn="base" latinLnBrk="0" hangingPunct="0">
              <a:lnSpc>
                <a:spcPct val="100000"/>
              </a:lnSpc>
              <a:spcBef>
                <a:spcPct val="0"/>
              </a:spcBef>
              <a:spcAft>
                <a:spcPts val="1800"/>
              </a:spcAft>
              <a:buSzTx/>
              <a:buFont typeface="Arial" panose="020B0604020202020204" pitchFamily="34" charset="0"/>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marR="0" lvl="0" indent="-285750" algn="l" defTabSz="914400" rtl="0" eaLnBrk="0" fontAlgn="base" latinLnBrk="0" hangingPunct="0">
              <a:lnSpc>
                <a:spcPct val="100000"/>
              </a:lnSpc>
              <a:spcBef>
                <a:spcPct val="0"/>
              </a:spcBef>
              <a:spcAft>
                <a:spcPts val="1800"/>
              </a:spcAft>
              <a:buSzTx/>
              <a:buFont typeface="Arial" panose="020B0604020202020204" pitchFamily="34" charset="0"/>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marR="0" lvl="0" indent="-285750" algn="l" defTabSz="914400" rtl="0" eaLnBrk="0" fontAlgn="base" latinLnBrk="0" hangingPunct="0">
              <a:lnSpc>
                <a:spcPct val="100000"/>
              </a:lnSpc>
              <a:spcBef>
                <a:spcPct val="0"/>
              </a:spcBef>
              <a:spcAft>
                <a:spcPts val="1800"/>
              </a:spcAft>
              <a:buSzTx/>
              <a:buFont typeface="Arial" panose="020B0604020202020204" pitchFamily="34" charset="0"/>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marR="0" lvl="0" indent="-285750" algn="l" defTabSz="914400" rtl="0" eaLnBrk="0" fontAlgn="base" latinLnBrk="0" hangingPunct="0">
              <a:lnSpc>
                <a:spcPct val="100000"/>
              </a:lnSpc>
              <a:spcBef>
                <a:spcPct val="0"/>
              </a:spcBef>
              <a:spcAft>
                <a:spcPts val="1800"/>
              </a:spcAft>
              <a:buSzTx/>
              <a:buFont typeface="Arial" panose="020B0604020202020204" pitchFamily="34" charset="0"/>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marR="0" lvl="0" indent="-285750" algn="l" defTabSz="914400" rtl="0" eaLnBrk="0" fontAlgn="base" latinLnBrk="0" hangingPunct="0">
              <a:lnSpc>
                <a:spcPct val="100000"/>
              </a:lnSpc>
              <a:spcBef>
                <a:spcPct val="0"/>
              </a:spcBef>
              <a:spcAft>
                <a:spcPts val="1800"/>
              </a:spcAft>
              <a:buSzTx/>
              <a:buFont typeface="Arial" panose="020B0604020202020204" pitchFamily="34" charset="0"/>
              <a:buChar char="−"/>
              <a:tabLst/>
              <a:defRPr/>
            </a:pP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lvl="0" indent="-285750" eaLnBrk="0" hangingPunct="0">
              <a:spcAft>
                <a:spcPts val="1800"/>
              </a:spcAft>
              <a:buFont typeface="Arial" panose="020B0604020202020204" pitchFamily="34" charset="0"/>
              <a:buChar char="−"/>
            </a:pPr>
            <a:r>
              <a:rPr lang="zh-TW" altLang="en-US" sz="1800" kern="0" dirty="0" smtClean="0">
                <a:latin typeface="+mn-lt"/>
                <a:ea typeface="文鼎中黑" pitchFamily="49" charset="-120"/>
              </a:rPr>
              <a:t>任何連接至電路的儀器 </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不僅是示波器</a:t>
            </a:r>
            <a:r>
              <a:rPr lang="en-US" altLang="zh-TW" sz="1800" kern="0" dirty="0" smtClean="0">
                <a:latin typeface="+mn-lt"/>
                <a:ea typeface="文鼎中黑" pitchFamily="49" charset="-120"/>
              </a:rPr>
              <a:t>) </a:t>
            </a:r>
            <a:r>
              <a:rPr lang="zh-TW" altLang="en-US" sz="1800" kern="0" dirty="0" smtClean="0">
                <a:latin typeface="+mn-lt"/>
                <a:ea typeface="文鼎中黑" pitchFamily="49" charset="-120"/>
              </a:rPr>
              <a:t>都會成為測試中電路的一部分，且會影響量測結果，特別是在較高頻率下的測試。</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85750" lvl="0" indent="-285750" eaLnBrk="0" hangingPunct="0">
              <a:spcAft>
                <a:spcPts val="1800"/>
              </a:spcAft>
              <a:buFont typeface="Arial" panose="020B0604020202020204" pitchFamily="34" charset="0"/>
              <a:buChar char="−"/>
            </a:pPr>
            <a:r>
              <a:rPr lang="zh-TW" altLang="en-US" sz="1800" kern="0" dirty="0" smtClean="0">
                <a:latin typeface="+mn-lt"/>
                <a:ea typeface="文鼎中黑" pitchFamily="49" charset="-120"/>
              </a:rPr>
              <a:t>「負載」隱含示波器</a:t>
            </a:r>
            <a:r>
              <a:rPr lang="en-US" altLang="zh-TW" sz="1800" kern="0" dirty="0" smtClean="0">
                <a:latin typeface="+mn-lt"/>
                <a:ea typeface="文鼎中黑" pitchFamily="49" charset="-120"/>
              </a:rPr>
              <a:t>/</a:t>
            </a:r>
            <a:r>
              <a:rPr lang="zh-TW" altLang="en-US" sz="1800" kern="0" dirty="0" smtClean="0">
                <a:latin typeface="+mn-lt"/>
                <a:ea typeface="文鼎中黑" pitchFamily="49" charset="-120"/>
              </a:rPr>
              <a:t>探頭對電路效能可能產生的負面影響。</a:t>
            </a:r>
            <a:endParaRPr kumimoji="0" lang="zh-TW" altLang="en-US" sz="18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162818" name="Rectangle 2"/>
          <p:cNvSpPr>
            <a:spLocks noGrp="1" noChangeArrowheads="1"/>
          </p:cNvSpPr>
          <p:nvPr>
            <p:ph type="title"/>
          </p:nvPr>
        </p:nvSpPr>
        <p:spPr/>
        <p:txBody>
          <a:bodyPr/>
          <a:lstStyle/>
          <a:p>
            <a:r>
              <a:rPr lang="ja-JP" altLang="en-US" dirty="0"/>
              <a:t>探頭負載</a:t>
            </a:r>
            <a:endParaRPr lang="en-US" sz="3200" dirty="0"/>
          </a:p>
        </p:txBody>
      </p:sp>
      <p:sp>
        <p:nvSpPr>
          <p:cNvPr id="14" name="Rectangle 4"/>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ea typeface="文鼎中黑" pitchFamily="49" charset="-120"/>
            </a:endParaRPr>
          </a:p>
        </p:txBody>
      </p:sp>
      <p:pic>
        <p:nvPicPr>
          <p:cNvPr id="15" name="Picture 14" descr="Fig23.jpg"/>
          <p:cNvPicPr>
            <a:picLocks noChangeAspect="1"/>
          </p:cNvPicPr>
          <p:nvPr/>
        </p:nvPicPr>
        <p:blipFill>
          <a:blip r:embed="rId3" cstate="screen"/>
          <a:stretch>
            <a:fillRect/>
          </a:stretch>
        </p:blipFill>
        <p:spPr>
          <a:xfrm>
            <a:off x="3020197" y="1718082"/>
            <a:ext cx="2369746" cy="1751837"/>
          </a:xfrm>
          <a:prstGeom prst="rect">
            <a:avLst/>
          </a:prstGeom>
        </p:spPr>
      </p:pic>
      <p:sp>
        <p:nvSpPr>
          <p:cNvPr id="16" name="TextBox 15"/>
          <p:cNvSpPr txBox="1"/>
          <p:nvPr/>
        </p:nvSpPr>
        <p:spPr>
          <a:xfrm>
            <a:off x="4696597" y="2099082"/>
            <a:ext cx="657552" cy="338554"/>
          </a:xfrm>
          <a:prstGeom prst="rect">
            <a:avLst/>
          </a:prstGeom>
          <a:solidFill>
            <a:schemeClr val="bg1"/>
          </a:solidFill>
        </p:spPr>
        <p:txBody>
          <a:bodyPr wrap="none" rtlCol="0">
            <a:spAutoFit/>
          </a:bodyPr>
          <a:lstStyle/>
          <a:p>
            <a:pPr algn="l">
              <a:buNone/>
            </a:pPr>
            <a:r>
              <a:rPr lang="en-US" altLang="zh-TW" sz="1600" b="1" i="0" smtClean="0">
                <a:latin typeface="Arial"/>
                <a:ea typeface="文鼎中黑" pitchFamily="49" charset="-120"/>
                <a:cs typeface="+mn-cs"/>
              </a:rPr>
              <a:t>C</a:t>
            </a:r>
            <a:r>
              <a:rPr lang="en-US" altLang="zh-TW" sz="1600" b="1" i="0" baseline="-25000" smtClean="0">
                <a:latin typeface="Arial"/>
                <a:ea typeface="文鼎中黑" pitchFamily="49" charset="-120"/>
                <a:cs typeface="+mn-cs"/>
              </a:rPr>
              <a:t>Load</a:t>
            </a:r>
            <a:endParaRPr lang="zh-TW" altLang="en-US" sz="1600" b="1" i="0" baseline="-25000">
              <a:latin typeface="Arial"/>
              <a:ea typeface="文鼎中黑" pitchFamily="49" charset="-120"/>
              <a:cs typeface="+mn-cs"/>
            </a:endParaRPr>
          </a:p>
        </p:txBody>
      </p:sp>
      <p:sp>
        <p:nvSpPr>
          <p:cNvPr id="17" name="TextBox 16"/>
          <p:cNvSpPr txBox="1"/>
          <p:nvPr/>
        </p:nvSpPr>
        <p:spPr>
          <a:xfrm>
            <a:off x="2943997" y="3394482"/>
            <a:ext cx="2266967"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探頭 </a:t>
            </a:r>
            <a:r>
              <a:rPr lang="en-US" altLang="zh-TW" sz="1600" b="1" i="0" smtClean="0">
                <a:latin typeface="Arial"/>
                <a:ea typeface="文鼎中黑" pitchFamily="49" charset="-120"/>
                <a:cs typeface="+mn-cs"/>
              </a:rPr>
              <a:t>+ </a:t>
            </a:r>
            <a:r>
              <a:rPr lang="zh-TW" altLang="en-US" sz="1600" b="1" i="0" smtClean="0">
                <a:latin typeface="Arial"/>
                <a:ea typeface="文鼎中黑" pitchFamily="49" charset="-120"/>
                <a:cs typeface="+mn-cs"/>
              </a:rPr>
              <a:t>示波器負載模式</a:t>
            </a:r>
            <a:endParaRPr lang="zh-TW" altLang="en-US" sz="1600" b="1" i="0">
              <a:latin typeface="Arial"/>
              <a:ea typeface="文鼎中黑" pitchFamily="49" charset="-120"/>
              <a:cs typeface="+mn-cs"/>
            </a:endParaRPr>
          </a:p>
        </p:txBody>
      </p:sp>
      <p:sp>
        <p:nvSpPr>
          <p:cNvPr id="18" name="TextBox 17"/>
          <p:cNvSpPr txBox="1"/>
          <p:nvPr/>
        </p:nvSpPr>
        <p:spPr>
          <a:xfrm>
            <a:off x="2791597" y="2251482"/>
            <a:ext cx="885825" cy="338554"/>
          </a:xfrm>
          <a:prstGeom prst="rect">
            <a:avLst/>
          </a:prstGeom>
          <a:solidFill>
            <a:schemeClr val="bg1"/>
          </a:solidFill>
        </p:spPr>
        <p:txBody>
          <a:bodyPr wrap="square" rtlCol="0">
            <a:spAutoFit/>
          </a:bodyPr>
          <a:lstStyle/>
          <a:p>
            <a:pPr algn="l">
              <a:buNone/>
            </a:pPr>
            <a:r>
              <a:rPr lang="zh-TW" altLang="en-US" sz="1600" b="1" i="0" smtClean="0">
                <a:latin typeface="Arial"/>
                <a:ea typeface="文鼎中黑" pitchFamily="49" charset="-120"/>
                <a:cs typeface="+mn-cs"/>
              </a:rPr>
              <a:t>    </a:t>
            </a:r>
            <a:r>
              <a:rPr lang="en-US" altLang="zh-TW" sz="1600" b="1" i="0" smtClean="0">
                <a:latin typeface="Arial"/>
                <a:ea typeface="文鼎中黑" pitchFamily="49" charset="-120"/>
                <a:cs typeface="+mn-cs"/>
              </a:rPr>
              <a:t>R</a:t>
            </a:r>
            <a:r>
              <a:rPr lang="en-US" altLang="zh-TW" sz="1600" b="1" i="0" baseline="-25000" smtClean="0">
                <a:latin typeface="Arial"/>
                <a:ea typeface="文鼎中黑" pitchFamily="49" charset="-120"/>
                <a:cs typeface="+mn-cs"/>
              </a:rPr>
              <a:t>Load </a:t>
            </a:r>
            <a:endParaRPr lang="zh-TW" altLang="en-US" sz="1600" b="1" i="0" baseline="-25000">
              <a:latin typeface="Arial"/>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419820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作業</a:t>
            </a:r>
            <a:endParaRPr lang="en-US" sz="3200" dirty="0"/>
          </a:p>
        </p:txBody>
      </p:sp>
      <p:sp>
        <p:nvSpPr>
          <p:cNvPr id="162819" name="Rectangle 3"/>
          <p:cNvSpPr>
            <a:spLocks noGrp="1" noChangeArrowheads="1"/>
          </p:cNvSpPr>
          <p:nvPr>
            <p:ph type="body" sz="quarter" idx="13"/>
          </p:nvPr>
        </p:nvSpPr>
        <p:spPr>
          <a:xfrm>
            <a:off x="725076" y="3429000"/>
            <a:ext cx="7826525" cy="1905000"/>
          </a:xfrm>
        </p:spPr>
        <p:txBody>
          <a:bodyPr/>
          <a:lstStyle/>
          <a:p>
            <a:pPr marL="342900" lvl="0" indent="-342900" eaLnBrk="0" hangingPunct="0">
              <a:spcAft>
                <a:spcPct val="50000"/>
              </a:spcAft>
              <a:buClr>
                <a:schemeClr val="accent1"/>
              </a:buClr>
              <a:buFont typeface="+mj-lt"/>
              <a:buAutoNum type="arabicPeriod"/>
            </a:pPr>
            <a:r>
              <a:rPr lang="zh-TW" altLang="en-US" sz="1800" kern="0" dirty="0">
                <a:ea typeface="文鼎中黑" pitchFamily="49" charset="-120"/>
              </a:rPr>
              <a:t>假設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scope</a:t>
            </a:r>
            <a:r>
              <a:rPr lang="zh-TW" altLang="en-US" sz="1800" kern="0" dirty="0">
                <a:solidFill>
                  <a:schemeClr val="tx1"/>
                </a:solidFill>
                <a:ea typeface="文鼎中黑" pitchFamily="49" charset="-120"/>
              </a:rPr>
              <a:t> </a:t>
            </a:r>
            <a:r>
              <a:rPr lang="en-US" altLang="zh-TW" sz="1800" kern="0" dirty="0">
                <a:solidFill>
                  <a:schemeClr val="tx1"/>
                </a:solidFill>
                <a:ea typeface="文鼎中黑" pitchFamily="49" charset="-120"/>
              </a:rPr>
              <a:t>= 15pF</a:t>
            </a:r>
            <a:r>
              <a:rPr lang="zh-TW" altLang="en-US" sz="1800" kern="0" dirty="0">
                <a:ea typeface="文鼎中黑" pitchFamily="49" charset="-120"/>
              </a:rPr>
              <a:t>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cable</a:t>
            </a:r>
            <a:r>
              <a:rPr lang="zh-TW" altLang="en-US" sz="1800" kern="0" dirty="0">
                <a:solidFill>
                  <a:schemeClr val="tx1"/>
                </a:solidFill>
                <a:ea typeface="文鼎中黑" pitchFamily="49" charset="-120"/>
              </a:rPr>
              <a:t> </a:t>
            </a:r>
            <a:r>
              <a:rPr lang="en-US" altLang="zh-TW" sz="1800" kern="0" dirty="0">
                <a:solidFill>
                  <a:schemeClr val="tx1"/>
                </a:solidFill>
                <a:ea typeface="文鼎中黑" pitchFamily="49" charset="-120"/>
              </a:rPr>
              <a:t>= 100pF </a:t>
            </a:r>
            <a:r>
              <a:rPr lang="zh-TW" altLang="en-US" sz="1800" kern="0" dirty="0">
                <a:ea typeface="文鼎中黑" pitchFamily="49" charset="-120"/>
              </a:rPr>
              <a:t>且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tip</a:t>
            </a:r>
            <a:r>
              <a:rPr lang="zh-TW" altLang="en-US" sz="1800" kern="0" dirty="0">
                <a:solidFill>
                  <a:schemeClr val="tx1"/>
                </a:solidFill>
                <a:ea typeface="文鼎中黑" pitchFamily="49" charset="-120"/>
              </a:rPr>
              <a:t> </a:t>
            </a:r>
            <a:r>
              <a:rPr lang="en-US" altLang="zh-TW" sz="1800" kern="0" dirty="0">
                <a:solidFill>
                  <a:schemeClr val="tx1"/>
                </a:solidFill>
                <a:ea typeface="文鼎中黑" pitchFamily="49" charset="-120"/>
              </a:rPr>
              <a:t>= 15pF</a:t>
            </a:r>
            <a:r>
              <a:rPr lang="zh-TW" altLang="en-US" sz="1800" kern="0" dirty="0">
                <a:ea typeface="文鼎中黑" pitchFamily="49" charset="-120"/>
              </a:rPr>
              <a:t>，請計算正確調整後的 </a:t>
            </a:r>
            <a:br>
              <a:rPr lang="zh-TW" altLang="en-US" sz="1800" kern="0" dirty="0">
                <a:ea typeface="文鼎中黑" pitchFamily="49" charset="-120"/>
              </a:rPr>
            </a:b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comp</a:t>
            </a:r>
            <a:r>
              <a:rPr lang="zh-TW" altLang="en-US" sz="1800" kern="0" dirty="0">
                <a:ea typeface="文鼎中黑" pitchFamily="49" charset="-120"/>
              </a:rPr>
              <a:t> 。</a:t>
            </a:r>
            <a:r>
              <a:rPr lang="en-US" altLang="zh-TW" sz="1800" b="1" i="1" kern="0" dirty="0" err="1">
                <a:ea typeface="文鼎中黑" pitchFamily="49" charset="-120"/>
              </a:rPr>
              <a:t>C</a:t>
            </a:r>
            <a:r>
              <a:rPr lang="en-US" altLang="zh-TW" sz="1800" b="1" i="1" kern="0" baseline="-25000" dirty="0" err="1">
                <a:ea typeface="文鼎中黑" pitchFamily="49" charset="-120"/>
              </a:rPr>
              <a:t>comp</a:t>
            </a:r>
            <a:r>
              <a:rPr lang="en-US" altLang="zh-TW" sz="1800" b="1" i="1" kern="0" baseline="-25000" dirty="0">
                <a:ea typeface="文鼎中黑" pitchFamily="49" charset="-120"/>
              </a:rPr>
              <a:t> </a:t>
            </a:r>
            <a:r>
              <a:rPr lang="en-US" altLang="zh-TW" sz="1800" kern="0" dirty="0">
                <a:ea typeface="文鼎中黑" pitchFamily="49" charset="-120"/>
              </a:rPr>
              <a:t>= </a:t>
            </a:r>
            <a:r>
              <a:rPr lang="en-US" altLang="zh-TW" sz="1800" kern="0" dirty="0">
                <a:solidFill>
                  <a:schemeClr val="tx1"/>
                </a:solidFill>
                <a:ea typeface="文鼎中黑" pitchFamily="49" charset="-120"/>
              </a:rPr>
              <a:t>______</a:t>
            </a:r>
            <a:endParaRPr lang="zh-TW" altLang="en-US" sz="1800" kern="0" dirty="0">
              <a:solidFill>
                <a:schemeClr val="tx1"/>
              </a:solidFill>
              <a:ea typeface="文鼎中黑" pitchFamily="49" charset="-120"/>
            </a:endParaRPr>
          </a:p>
          <a:p>
            <a:pPr marL="342900" lvl="0" indent="-342900" eaLnBrk="0" hangingPunct="0">
              <a:spcAft>
                <a:spcPct val="50000"/>
              </a:spcAft>
              <a:buClr>
                <a:schemeClr val="accent1"/>
              </a:buClr>
              <a:buFont typeface="+mj-lt"/>
              <a:buAutoNum type="arabicPeriod"/>
            </a:pPr>
            <a:r>
              <a:rPr lang="zh-TW" altLang="en-US" sz="1800" kern="0" dirty="0">
                <a:ea typeface="文鼎中黑" pitchFamily="49" charset="-120"/>
              </a:rPr>
              <a:t>使用計算出的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comp</a:t>
            </a:r>
            <a:r>
              <a:rPr lang="zh-TW" altLang="en-US" sz="1800" b="1" i="1" kern="0" dirty="0">
                <a:solidFill>
                  <a:schemeClr val="tx1"/>
                </a:solidFill>
                <a:ea typeface="文鼎中黑" pitchFamily="49" charset="-120"/>
              </a:rPr>
              <a:t> </a:t>
            </a:r>
            <a:r>
              <a:rPr lang="zh-TW" altLang="en-US" sz="1800" kern="0" dirty="0">
                <a:ea typeface="文鼎中黑" pitchFamily="49" charset="-120"/>
              </a:rPr>
              <a:t>值計算</a:t>
            </a:r>
            <a:r>
              <a:rPr lang="zh-TW" altLang="en-US" sz="1800" kern="0" dirty="0">
                <a:solidFill>
                  <a:schemeClr val="tx1"/>
                </a:solidFill>
                <a:ea typeface="文鼎中黑" pitchFamily="49" charset="-120"/>
              </a:rPr>
              <a:t>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Load</a:t>
            </a:r>
            <a:r>
              <a:rPr lang="zh-TW" altLang="en-US" sz="1800" kern="0" dirty="0">
                <a:ea typeface="文鼎中黑" pitchFamily="49" charset="-120"/>
              </a:rPr>
              <a:t>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Load</a:t>
            </a:r>
            <a:r>
              <a:rPr lang="zh-TW" altLang="en-US" sz="1800" kern="0" dirty="0">
                <a:solidFill>
                  <a:schemeClr val="tx1"/>
                </a:solidFill>
                <a:ea typeface="文鼎中黑" pitchFamily="49" charset="-120"/>
              </a:rPr>
              <a:t> </a:t>
            </a:r>
            <a:r>
              <a:rPr lang="en-US" altLang="zh-TW" sz="1800" kern="0" dirty="0">
                <a:solidFill>
                  <a:schemeClr val="tx1"/>
                </a:solidFill>
                <a:ea typeface="文鼎中黑" pitchFamily="49" charset="-120"/>
              </a:rPr>
              <a:t>= ______</a:t>
            </a:r>
            <a:endParaRPr lang="zh-TW" altLang="en-US" sz="1800" kern="0" dirty="0">
              <a:solidFill>
                <a:schemeClr val="tx1"/>
              </a:solidFill>
              <a:ea typeface="文鼎中黑" pitchFamily="49" charset="-120"/>
            </a:endParaRPr>
          </a:p>
          <a:p>
            <a:pPr marL="342900" lvl="0" indent="-342900" eaLnBrk="0" hangingPunct="0">
              <a:spcAft>
                <a:spcPct val="50000"/>
              </a:spcAft>
              <a:buClr>
                <a:schemeClr val="accent1"/>
              </a:buClr>
              <a:buFont typeface="+mj-lt"/>
              <a:buAutoNum type="arabicPeriod"/>
            </a:pPr>
            <a:r>
              <a:rPr lang="zh-TW" altLang="en-US" sz="1800" kern="0" dirty="0">
                <a:ea typeface="文鼎中黑" pitchFamily="49" charset="-120"/>
              </a:rPr>
              <a:t>使用計算出的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load</a:t>
            </a:r>
            <a:r>
              <a:rPr lang="zh-TW" altLang="en-US" sz="1800" b="1" i="1" kern="0" dirty="0">
                <a:solidFill>
                  <a:schemeClr val="tx1"/>
                </a:solidFill>
                <a:ea typeface="文鼎中黑" pitchFamily="49" charset="-120"/>
              </a:rPr>
              <a:t> </a:t>
            </a:r>
            <a:r>
              <a:rPr lang="zh-TW" altLang="en-US" sz="1800" kern="0" dirty="0">
                <a:ea typeface="文鼎中黑" pitchFamily="49" charset="-120"/>
              </a:rPr>
              <a:t>值計算 </a:t>
            </a:r>
            <a:r>
              <a:rPr lang="en-US" altLang="zh-TW" sz="1800" kern="0" dirty="0">
                <a:ea typeface="文鼎中黑" pitchFamily="49" charset="-120"/>
              </a:rPr>
              <a:t>500 MHz </a:t>
            </a:r>
            <a:r>
              <a:rPr lang="en-US" altLang="zh-TW" sz="1800" b="1" i="1" kern="0" dirty="0" err="1">
                <a:solidFill>
                  <a:schemeClr val="tx1"/>
                </a:solidFill>
                <a:ea typeface="文鼎中黑" pitchFamily="49" charset="-120"/>
              </a:rPr>
              <a:t>C</a:t>
            </a:r>
            <a:r>
              <a:rPr lang="en-US" altLang="zh-TW" sz="1800" b="1" i="1" kern="0" baseline="-25000" dirty="0" err="1">
                <a:solidFill>
                  <a:schemeClr val="tx1"/>
                </a:solidFill>
                <a:ea typeface="文鼎中黑" pitchFamily="49" charset="-120"/>
              </a:rPr>
              <a:t>load</a:t>
            </a:r>
            <a:r>
              <a:rPr lang="zh-TW" altLang="en-US" sz="1800" b="1" i="1" kern="0" dirty="0">
                <a:solidFill>
                  <a:schemeClr val="tx1"/>
                </a:solidFill>
                <a:ea typeface="文鼎中黑" pitchFamily="49" charset="-120"/>
              </a:rPr>
              <a:t> </a:t>
            </a:r>
            <a:r>
              <a:rPr lang="zh-TW" altLang="en-US" sz="1800" kern="0" dirty="0">
                <a:ea typeface="文鼎中黑" pitchFamily="49" charset="-120"/>
              </a:rPr>
              <a:t>的容抗。</a:t>
            </a:r>
            <a:r>
              <a:rPr lang="en-US" altLang="zh-TW" sz="1800" b="1" i="1" kern="0" dirty="0">
                <a:solidFill>
                  <a:schemeClr val="tx1"/>
                </a:solidFill>
                <a:ea typeface="文鼎中黑" pitchFamily="49" charset="-120"/>
              </a:rPr>
              <a:t>X</a:t>
            </a:r>
            <a:r>
              <a:rPr lang="en-US" altLang="zh-TW" sz="1800" b="1" i="1" kern="0" baseline="-25000" dirty="0">
                <a:solidFill>
                  <a:schemeClr val="tx1"/>
                </a:solidFill>
                <a:ea typeface="文鼎中黑" pitchFamily="49" charset="-120"/>
              </a:rPr>
              <a:t>C-Load</a:t>
            </a:r>
            <a:r>
              <a:rPr lang="zh-TW" altLang="en-US" sz="1800" kern="0" dirty="0">
                <a:solidFill>
                  <a:schemeClr val="tx1"/>
                </a:solidFill>
                <a:ea typeface="文鼎中黑" pitchFamily="49" charset="-120"/>
              </a:rPr>
              <a:t> </a:t>
            </a:r>
            <a:r>
              <a:rPr lang="en-US" altLang="zh-TW" sz="1800" kern="0" dirty="0">
                <a:solidFill>
                  <a:schemeClr val="tx1"/>
                </a:solidFill>
                <a:ea typeface="文鼎中黑" pitchFamily="49" charset="-120"/>
              </a:rPr>
              <a:t>= ______</a:t>
            </a:r>
            <a:endParaRPr lang="zh-TW" altLang="en-US" sz="1800" kern="0" dirty="0">
              <a:solidFill>
                <a:schemeClr val="tx1"/>
              </a:solidFill>
              <a:ea typeface="文鼎中黑" pitchFamily="49" charset="-120"/>
            </a:endParaRPr>
          </a:p>
        </p:txBody>
      </p:sp>
      <p:pic>
        <p:nvPicPr>
          <p:cNvPr id="10" name="Picture 9" descr="Fig23.jpg"/>
          <p:cNvPicPr>
            <a:picLocks noChangeAspect="1"/>
          </p:cNvPicPr>
          <p:nvPr/>
        </p:nvPicPr>
        <p:blipFill>
          <a:blip r:embed="rId3" cstate="screen"/>
          <a:stretch>
            <a:fillRect/>
          </a:stretch>
        </p:blipFill>
        <p:spPr>
          <a:xfrm>
            <a:off x="6096000" y="1332833"/>
            <a:ext cx="1783881" cy="1318736"/>
          </a:xfrm>
          <a:prstGeom prst="rect">
            <a:avLst/>
          </a:prstGeom>
        </p:spPr>
      </p:pic>
      <p:sp>
        <p:nvSpPr>
          <p:cNvPr id="12" name="TextBox 11"/>
          <p:cNvSpPr txBox="1"/>
          <p:nvPr/>
        </p:nvSpPr>
        <p:spPr>
          <a:xfrm>
            <a:off x="7384052" y="1630671"/>
            <a:ext cx="991655" cy="307777"/>
          </a:xfrm>
          <a:prstGeom prst="rect">
            <a:avLst/>
          </a:prstGeom>
          <a:solidFill>
            <a:schemeClr val="bg1"/>
          </a:solidFill>
        </p:spPr>
        <p:txBody>
          <a:bodyPr wrap="square" rtlCol="0">
            <a:spAutoFit/>
          </a:bodyPr>
          <a:lstStyle/>
          <a:p>
            <a:r>
              <a:rPr lang="en-US" sz="1400" dirty="0">
                <a:solidFill>
                  <a:srgbClr val="FF0000"/>
                </a:solidFill>
              </a:rPr>
              <a:t>C </a:t>
            </a:r>
            <a:r>
              <a:rPr lang="en-US" sz="1400" baseline="-25000" dirty="0">
                <a:solidFill>
                  <a:srgbClr val="FF0000"/>
                </a:solidFill>
              </a:rPr>
              <a:t>Load</a:t>
            </a:r>
            <a:r>
              <a:rPr lang="en-US" sz="1400" dirty="0">
                <a:solidFill>
                  <a:srgbClr val="FF0000"/>
                </a:solidFill>
              </a:rPr>
              <a:t> = ?</a:t>
            </a:r>
          </a:p>
        </p:txBody>
      </p:sp>
      <p:pic>
        <p:nvPicPr>
          <p:cNvPr id="9" name="Picture 3"/>
          <p:cNvPicPr>
            <a:picLocks noChangeAspect="1" noChangeArrowheads="1"/>
          </p:cNvPicPr>
          <p:nvPr/>
        </p:nvPicPr>
        <p:blipFill>
          <a:blip r:embed="rId4" cstate="screen"/>
          <a:srcRect/>
          <a:stretch>
            <a:fillRect/>
          </a:stretch>
        </p:blipFill>
        <p:spPr bwMode="auto">
          <a:xfrm>
            <a:off x="279342" y="1152691"/>
            <a:ext cx="4358997" cy="1679021"/>
          </a:xfrm>
          <a:prstGeom prst="rect">
            <a:avLst/>
          </a:prstGeom>
          <a:noFill/>
          <a:ln w="9525">
            <a:noFill/>
            <a:miter lim="800000"/>
            <a:headEnd/>
            <a:tailEnd/>
          </a:ln>
        </p:spPr>
      </p:pic>
      <p:sp>
        <p:nvSpPr>
          <p:cNvPr id="11" name="Right Arrow 10"/>
          <p:cNvSpPr/>
          <p:nvPr/>
        </p:nvSpPr>
        <p:spPr bwMode="auto">
          <a:xfrm>
            <a:off x="4927543"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2389719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使用示波器實驗指南與教學課程</a:t>
            </a:r>
          </a:p>
        </p:txBody>
      </p:sp>
      <p:sp>
        <p:nvSpPr>
          <p:cNvPr id="24" name="TextBox 23"/>
          <p:cNvSpPr txBox="1"/>
          <p:nvPr/>
        </p:nvSpPr>
        <p:spPr>
          <a:xfrm>
            <a:off x="5334000" y="5029200"/>
            <a:ext cx="3657600" cy="523220"/>
          </a:xfrm>
          <a:prstGeom prst="rect">
            <a:avLst/>
          </a:prstGeom>
          <a:noFill/>
        </p:spPr>
        <p:txBody>
          <a:bodyPr wrap="square" rtlCol="0">
            <a:spAutoFit/>
          </a:bodyPr>
          <a:lstStyle/>
          <a:p>
            <a:pPr algn="ctr"/>
            <a:r>
              <a:rPr lang="zh-TW" altLang="en-US" sz="1400" b="1" dirty="0" smtClean="0">
                <a:ea typeface="文鼎中黑" pitchFamily="49" charset="-120"/>
              </a:rPr>
              <a:t>示波器實驗指南與教學課程在此下載：</a:t>
            </a:r>
            <a:r>
              <a:rPr lang="en-US" altLang="zh-TW" sz="1400" b="1" dirty="0" smtClean="0">
                <a:ea typeface="文鼎中黑" pitchFamily="49" charset="-120"/>
              </a:rPr>
              <a:t>www.Keysight.com/find/EDK</a:t>
            </a:r>
            <a:endParaRPr lang="zh-TW" altLang="en-US" sz="1400" b="1" dirty="0">
              <a:ea typeface="文鼎中黑" pitchFamily="49" charset="-120"/>
            </a:endParaRPr>
          </a:p>
        </p:txBody>
      </p:sp>
      <p:pic>
        <p:nvPicPr>
          <p:cNvPr id="7" name="Picture 6" descr="Fig02.PNG"/>
          <p:cNvPicPr>
            <a:picLocks noChangeAspect="1"/>
          </p:cNvPicPr>
          <p:nvPr/>
        </p:nvPicPr>
        <p:blipFill>
          <a:blip r:embed="rId3" cstate="screen"/>
          <a:stretch>
            <a:fillRect/>
          </a:stretch>
        </p:blipFill>
        <p:spPr>
          <a:xfrm>
            <a:off x="5863314" y="1295400"/>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
        <p:nvSpPr>
          <p:cNvPr id="8" name="Rectangle 3"/>
          <p:cNvSpPr txBox="1">
            <a:spLocks noChangeArrowheads="1"/>
          </p:cNvSpPr>
          <p:nvPr/>
        </p:nvSpPr>
        <p:spPr bwMode="auto">
          <a:xfrm>
            <a:off x="533400" y="1143000"/>
            <a:ext cx="4800600" cy="5029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eaLnBrk="0" hangingPunct="0">
              <a:lnSpc>
                <a:spcPct val="116000"/>
              </a:lnSpc>
              <a:spcAft>
                <a:spcPts val="1000"/>
              </a:spcAft>
              <a:buClr>
                <a:schemeClr val="accent1"/>
              </a:buClr>
            </a:pPr>
            <a:r>
              <a:rPr lang="zh-TW" altLang="en-US" sz="2000" b="1" i="1" u="sng" kern="0" dirty="0" smtClean="0">
                <a:latin typeface="+mn-lt"/>
                <a:ea typeface="文鼎中黑" pitchFamily="49" charset="-120"/>
              </a:rPr>
              <a:t>家庭作業 </a:t>
            </a:r>
            <a:r>
              <a:rPr kumimoji="0" lang="en-US" altLang="zh-TW" sz="2000" b="1" i="1"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2000" b="1" i="1" kern="0" dirty="0" smtClean="0">
                <a:latin typeface="+mn-lt"/>
                <a:ea typeface="文鼎中黑" pitchFamily="49" charset="-120"/>
              </a:rPr>
              <a:t>開始進行第 </a:t>
            </a:r>
            <a:r>
              <a:rPr lang="en-US" altLang="zh-TW" sz="2000" b="1" i="1" kern="0" dirty="0" smtClean="0">
                <a:latin typeface="+mn-lt"/>
                <a:ea typeface="文鼎中黑" pitchFamily="49" charset="-120"/>
              </a:rPr>
              <a:t>1 </a:t>
            </a:r>
            <a:r>
              <a:rPr lang="zh-TW" altLang="en-US" sz="2000" b="1" i="1" kern="0" dirty="0" smtClean="0">
                <a:latin typeface="+mn-lt"/>
                <a:ea typeface="文鼎中黑" pitchFamily="49" charset="-120"/>
              </a:rPr>
              <a:t>個示波器實驗課程前，請先閱讀下列章節：</a:t>
            </a:r>
            <a:endParaRPr kumimoji="0" lang="zh-TW" altLang="en-US" sz="2000" b="0" i="1"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461963" lvl="1" indent="-231775" eaLnBrk="0" hangingPunct="0">
              <a:spcAft>
                <a:spcPts val="500"/>
              </a:spcAft>
              <a:buClr>
                <a:schemeClr val="accent1"/>
              </a:buClr>
            </a:pP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1 </a:t>
            </a:r>
            <a:r>
              <a:rPr lang="zh-TW" altLang="en-US" sz="1600" u="sng" kern="0" dirty="0" smtClean="0">
                <a:latin typeface="+mn-lt"/>
                <a:ea typeface="文鼎中黑" pitchFamily="49" charset="-120"/>
              </a:rPr>
              <a:t>節</a:t>
            </a:r>
            <a:r>
              <a:rPr lang="zh-TW" altLang="en-US" sz="1600" kern="0" dirty="0" smtClean="0">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入門</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693738" lvl="2" indent="-231775" eaLnBrk="0" hangingPunct="0">
              <a:spcAft>
                <a:spcPts val="500"/>
              </a:spcAft>
              <a:buClr>
                <a:schemeClr val="accent1"/>
              </a:buClr>
              <a:buFont typeface="Wingdings" pitchFamily="2" charset="2"/>
              <a:buChar char="ü"/>
            </a:pPr>
            <a:r>
              <a:rPr lang="zh-TW" altLang="en-US" sz="1600" kern="0" dirty="0" smtClean="0">
                <a:latin typeface="+mn-lt"/>
                <a:ea typeface="文鼎中黑" pitchFamily="49" charset="-120"/>
              </a:rPr>
              <a:t>示波器探測</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693738" lvl="2" indent="-231775" eaLnBrk="0" hangingPunct="0">
              <a:spcAft>
                <a:spcPts val="1000"/>
              </a:spcAft>
              <a:buClr>
                <a:schemeClr val="accent1"/>
              </a:buClr>
              <a:buFont typeface="Wingdings" pitchFamily="2" charset="2"/>
              <a:buChar char="ü"/>
            </a:pPr>
            <a:r>
              <a:rPr lang="zh-TW" altLang="en-US" sz="1600" kern="0" dirty="0" smtClean="0">
                <a:latin typeface="+mn-lt"/>
                <a:ea typeface="文鼎中黑" pitchFamily="49" charset="-120"/>
              </a:rPr>
              <a:t>熟悉前面板</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1485900" lvl="1" indent="-1255713" eaLnBrk="0" hangingPunct="0">
              <a:spcAft>
                <a:spcPts val="1000"/>
              </a:spcAft>
              <a:buClr>
                <a:schemeClr val="accent1"/>
              </a:buClr>
            </a:pPr>
            <a:r>
              <a:rPr lang="zh-TW" altLang="en-US" sz="1600" u="sng" kern="0" dirty="0" smtClean="0">
                <a:latin typeface="+mn-lt"/>
                <a:ea typeface="文鼎中黑" pitchFamily="49" charset="-120"/>
              </a:rPr>
              <a:t>附錄 </a:t>
            </a:r>
            <a:r>
              <a:rPr lang="en-US" altLang="zh-TW" sz="1600" u="sng" kern="0" dirty="0" smtClean="0">
                <a:latin typeface="+mn-lt"/>
                <a:ea typeface="文鼎中黑" pitchFamily="49" charset="-120"/>
              </a:rPr>
              <a:t>A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示波器方塊圖與操作原理</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461963" lvl="1" indent="-231775" eaLnBrk="0" hangingPunct="0">
              <a:spcAft>
                <a:spcPts val="1000"/>
              </a:spcAft>
              <a:buClr>
                <a:schemeClr val="accent1"/>
              </a:buClr>
            </a:pPr>
            <a:r>
              <a:rPr lang="zh-TW" altLang="en-US" sz="1600" u="sng" kern="0" dirty="0" smtClean="0">
                <a:latin typeface="+mn-lt"/>
                <a:ea typeface="文鼎中黑" pitchFamily="49" charset="-120"/>
              </a:rPr>
              <a:t>附錄 </a:t>
            </a:r>
            <a:r>
              <a:rPr lang="en-US" altLang="zh-TW" sz="1600" u="sng" kern="0" dirty="0" smtClean="0">
                <a:latin typeface="+mn-lt"/>
                <a:ea typeface="文鼎中黑" pitchFamily="49" charset="-120"/>
              </a:rPr>
              <a:t>B</a:t>
            </a:r>
            <a:r>
              <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rPr>
              <a:t>– </a:t>
            </a:r>
            <a:r>
              <a:rPr lang="zh-TW" altLang="en-US" sz="1600" kern="0" dirty="0" smtClean="0">
                <a:latin typeface="+mn-lt"/>
                <a:ea typeface="文鼎中黑" pitchFamily="49" charset="-120"/>
              </a:rPr>
              <a:t>示波器頻寬教學課程</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endParaRPr>
          </a:p>
          <a:p>
            <a:pPr marL="231775" marR="0" lvl="0" indent="-231775" algn="l" defTabSz="914400" rtl="0" eaLnBrk="0" fontAlgn="base" latinLnBrk="0" hangingPunct="0">
              <a:lnSpc>
                <a:spcPct val="116000"/>
              </a:lnSpc>
              <a:spcBef>
                <a:spcPct val="0"/>
              </a:spcBef>
              <a:spcAft>
                <a:spcPts val="1000"/>
              </a:spcAft>
              <a:buClr>
                <a:schemeClr val="accent1"/>
              </a:buClr>
              <a:buSzTx/>
              <a:buFontTx/>
              <a:buNone/>
              <a:tabLst/>
              <a:defRPr/>
            </a:pPr>
            <a:endParaRPr kumimoji="0" lang="zh-TW" altLang="en-US" sz="2000" b="0" i="0" u="sng"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lang="zh-TW" altLang="en-US" sz="2000" b="1" i="1" u="sng" kern="0" dirty="0" smtClean="0">
                <a:latin typeface="+mn-lt"/>
                <a:ea typeface="文鼎中黑" pitchFamily="49" charset="-120"/>
              </a:rPr>
              <a:t>示波器實驗操作</a:t>
            </a:r>
            <a:endParaRPr kumimoji="0" lang="zh-TW" altLang="en-US" sz="2000" b="1" i="1" u="sng"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2 </a:t>
            </a:r>
            <a:r>
              <a:rPr lang="zh-TW" altLang="en-US" sz="1600" u="sng" kern="0" dirty="0" smtClean="0">
                <a:latin typeface="+mn-lt"/>
                <a:ea typeface="文鼎中黑" pitchFamily="49" charset="-120"/>
              </a:rPr>
              <a:t>節</a:t>
            </a:r>
            <a:r>
              <a:rPr lang="zh-TW" altLang="en-US" sz="1600" kern="0" dirty="0" smtClean="0">
                <a:latin typeface="+mn-lt"/>
                <a:ea typeface="文鼎中黑" pitchFamily="49" charset="-120"/>
              </a:rPr>
              <a:t>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 基本示波器與 </a:t>
            </a:r>
            <a:r>
              <a:rPr lang="en-US" altLang="zh-TW" sz="1600" kern="0" dirty="0" err="1" smtClean="0">
                <a:latin typeface="+mn-lt"/>
                <a:ea typeface="文鼎中黑" pitchFamily="49" charset="-120"/>
              </a:rPr>
              <a:t>WaveGen</a:t>
            </a:r>
            <a:r>
              <a:rPr lang="zh-TW" altLang="en-US" sz="1600" kern="0" dirty="0" smtClean="0">
                <a:latin typeface="+mn-lt"/>
                <a:ea typeface="文鼎中黑" pitchFamily="49" charset="-120"/>
              </a:rPr>
              <a:t> 量測實驗 </a:t>
            </a:r>
            <a:r>
              <a:rPr lang="en-US" altLang="zh-TW" sz="1600" kern="0" dirty="0" smtClean="0">
                <a:latin typeface="+mn-lt"/>
                <a:ea typeface="文鼎中黑" pitchFamily="49" charset="-120"/>
              </a:rPr>
              <a:t/>
            </a:r>
            <a:br>
              <a:rPr lang="en-US" altLang="zh-TW" sz="1600" kern="0" dirty="0" smtClean="0">
                <a:latin typeface="+mn-lt"/>
                <a:ea typeface="文鼎中黑" pitchFamily="49" charset="-120"/>
              </a:rPr>
            </a:br>
            <a:r>
              <a:rPr lang="zh-CN" altLang="en-US" sz="1600" kern="0" dirty="0" smtClean="0">
                <a:latin typeface="+mn-lt"/>
                <a:ea typeface="文鼎中黑" pitchFamily="49" charset="-120"/>
              </a:rPr>
              <a:t>                 </a:t>
            </a:r>
            <a:r>
              <a:rPr lang="en-US" altLang="zh-TW" sz="1600" kern="0" dirty="0" smtClean="0">
                <a:latin typeface="+mn-lt"/>
                <a:ea typeface="文鼎中黑" pitchFamily="49" charset="-120"/>
              </a:rPr>
              <a:t>(6 </a:t>
            </a:r>
            <a:r>
              <a:rPr lang="zh-TW" altLang="en-US" sz="1600" kern="0" dirty="0" smtClean="0">
                <a:latin typeface="+mn-lt"/>
                <a:ea typeface="文鼎中黑" pitchFamily="49" charset="-120"/>
              </a:rPr>
              <a:t>種實驗</a:t>
            </a:r>
            <a:r>
              <a:rPr lang="en-US" altLang="zh-TW" sz="1600" kern="0" dirty="0" smtClean="0">
                <a:latin typeface="+mn-lt"/>
                <a:ea typeface="文鼎中黑" pitchFamily="49" charset="-120"/>
              </a:rPr>
              <a:t>)</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231775" lvl="0" indent="-231775" eaLnBrk="0" hangingPunct="0">
              <a:lnSpc>
                <a:spcPct val="116000"/>
              </a:lnSpc>
              <a:spcAft>
                <a:spcPts val="1000"/>
              </a:spcAft>
              <a:buClr>
                <a:schemeClr val="accent1"/>
              </a:buClr>
            </a:pPr>
            <a:r>
              <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u="sng" kern="0" dirty="0" smtClean="0">
                <a:latin typeface="+mn-lt"/>
                <a:ea typeface="文鼎中黑" pitchFamily="49" charset="-120"/>
              </a:rPr>
              <a:t>第 </a:t>
            </a:r>
            <a:r>
              <a:rPr lang="en-US" altLang="zh-TW" sz="1600" u="sng" kern="0" dirty="0" smtClean="0">
                <a:latin typeface="+mn-lt"/>
                <a:ea typeface="文鼎中黑" pitchFamily="49" charset="-120"/>
              </a:rPr>
              <a:t>3 </a:t>
            </a:r>
            <a:r>
              <a:rPr lang="zh-TW" altLang="en-US" sz="1600" u="sng" kern="0" dirty="0" smtClean="0">
                <a:latin typeface="+mn-lt"/>
                <a:ea typeface="文鼎中黑" pitchFamily="49" charset="-120"/>
              </a:rPr>
              <a:t>節 </a:t>
            </a:r>
            <a:r>
              <a:rPr kumimoji="0" lang="en-US" altLang="zh-TW" sz="1600" b="0" i="0" u="none" strike="noStrike" kern="0" cap="none" spc="0" normalizeH="0" baseline="0" noProof="0" dirty="0" smtClean="0">
                <a:ln>
                  <a:noFill/>
                </a:ln>
                <a:solidFill>
                  <a:schemeClr val="tx1"/>
                </a:solidFill>
                <a:effectLst/>
                <a:uLnTx/>
                <a:uFillTx/>
                <a:latin typeface="+mn-lt"/>
                <a:ea typeface="文鼎中黑" pitchFamily="49" charset="-120"/>
                <a:cs typeface="+mn-cs"/>
              </a:rPr>
              <a:t>– </a:t>
            </a:r>
            <a:r>
              <a:rPr lang="zh-TW" altLang="en-US" sz="1600" kern="0" dirty="0" smtClean="0">
                <a:latin typeface="+mn-lt"/>
                <a:ea typeface="文鼎中黑" pitchFamily="49" charset="-120"/>
              </a:rPr>
              <a:t>進階示波器量測實驗 </a:t>
            </a:r>
            <a:r>
              <a:rPr lang="en-US" altLang="zh-TW" sz="1600" kern="0" dirty="0" smtClean="0">
                <a:latin typeface="+mn-lt"/>
                <a:ea typeface="文鼎中黑" pitchFamily="49" charset="-120"/>
              </a:rPr>
              <a:t>(</a:t>
            </a:r>
            <a:r>
              <a:rPr lang="zh-TW" altLang="en-US" sz="1600" kern="0" dirty="0" smtClean="0">
                <a:latin typeface="+mn-lt"/>
                <a:ea typeface="文鼎中黑" pitchFamily="49" charset="-120"/>
              </a:rPr>
              <a:t>您的指導教授</a:t>
            </a:r>
            <a:r>
              <a:rPr lang="en-US" altLang="zh-TW" sz="1600" kern="0" dirty="0" smtClean="0">
                <a:latin typeface="+mn-lt"/>
                <a:ea typeface="文鼎中黑" pitchFamily="49" charset="-120"/>
              </a:rPr>
              <a:t/>
            </a:r>
            <a:br>
              <a:rPr lang="en-US" altLang="zh-TW" sz="1600" kern="0" dirty="0" smtClean="0">
                <a:latin typeface="+mn-lt"/>
                <a:ea typeface="文鼎中黑" pitchFamily="49" charset="-120"/>
              </a:rPr>
            </a:br>
            <a:r>
              <a:rPr lang="zh-CN" altLang="en-US" sz="1600" kern="0" dirty="0" smtClean="0">
                <a:latin typeface="+mn-lt"/>
                <a:ea typeface="文鼎中黑" pitchFamily="49" charset="-120"/>
              </a:rPr>
              <a:t>               </a:t>
            </a:r>
            <a:r>
              <a:rPr lang="zh-TW" altLang="en-US" sz="1600" kern="0" dirty="0" smtClean="0">
                <a:latin typeface="+mn-lt"/>
                <a:ea typeface="文鼎中黑" pitchFamily="49" charset="-120"/>
              </a:rPr>
              <a:t>可能指定 </a:t>
            </a:r>
            <a:r>
              <a:rPr lang="en-US" altLang="zh-TW" sz="1600" kern="0" dirty="0" smtClean="0">
                <a:latin typeface="+mn-lt"/>
                <a:ea typeface="文鼎中黑" pitchFamily="49" charset="-120"/>
              </a:rPr>
              <a:t>9 </a:t>
            </a:r>
            <a:r>
              <a:rPr lang="zh-TW" altLang="en-US" sz="1600" kern="0" dirty="0" smtClean="0">
                <a:latin typeface="+mn-lt"/>
                <a:ea typeface="文鼎中黑" pitchFamily="49" charset="-120"/>
              </a:rPr>
              <a:t>種不同的實驗</a:t>
            </a:r>
            <a:r>
              <a:rPr lang="en-US" altLang="zh-TW" sz="1600" kern="0" dirty="0" smtClean="0">
                <a:latin typeface="+mn-lt"/>
                <a:ea typeface="文鼎中黑" pitchFamily="49" charset="-120"/>
              </a:rPr>
              <a:t>)</a:t>
            </a:r>
            <a:endParaRPr kumimoji="0" lang="zh-TW" altLang="en-US" sz="16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2611459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如何遵守實驗指南中的說明</a:t>
            </a:r>
            <a:endParaRPr lang="en-US" dirty="0"/>
          </a:p>
        </p:txBody>
      </p:sp>
      <p:sp>
        <p:nvSpPr>
          <p:cNvPr id="17" name="Rectangle 3"/>
          <p:cNvSpPr>
            <a:spLocks noGrp="1" noChangeArrowheads="1"/>
          </p:cNvSpPr>
          <p:nvPr>
            <p:ph type="body" idx="4294967295"/>
          </p:nvPr>
        </p:nvSpPr>
        <p:spPr>
          <a:xfrm>
            <a:off x="304800" y="990600"/>
            <a:ext cx="7848600" cy="762000"/>
          </a:xfrm>
          <a:prstGeom prst="rect">
            <a:avLst/>
          </a:prstGeom>
        </p:spPr>
        <p:txBody>
          <a:bodyPr/>
          <a:lstStyle/>
          <a:p>
            <a:pPr algn="l">
              <a:spcBef>
                <a:spcPts val="0"/>
              </a:spcBef>
              <a:spcAft>
                <a:spcPts val="1000"/>
              </a:spcAft>
              <a:buNone/>
            </a:pPr>
            <a:r>
              <a:rPr lang="zh-TW" altLang="en-US" sz="2000" b="0" i="0" smtClean="0">
                <a:solidFill>
                  <a:srgbClr val="000000"/>
                </a:solidFill>
                <a:latin typeface="Arial"/>
                <a:ea typeface="文鼎中黑" pitchFamily="49" charset="-120"/>
                <a:cs typeface="+mn-cs"/>
              </a:rPr>
              <a:t>括弧中的粗體字 </a:t>
            </a:r>
            <a:r>
              <a:rPr lang="en-US" altLang="zh-TW" sz="2000" b="0" i="0" smtClean="0">
                <a:solidFill>
                  <a:srgbClr val="000000"/>
                </a:solidFill>
                <a:latin typeface="Arial"/>
                <a:ea typeface="文鼎中黑" pitchFamily="49" charset="-120"/>
                <a:cs typeface="+mn-cs"/>
              </a:rPr>
              <a:t>(</a:t>
            </a:r>
            <a:r>
              <a:rPr lang="zh-TW" altLang="en-US" sz="2000" b="0" i="0" smtClean="0">
                <a:solidFill>
                  <a:srgbClr val="000000"/>
                </a:solidFill>
                <a:latin typeface="Arial"/>
                <a:ea typeface="文鼎中黑" pitchFamily="49" charset="-120"/>
                <a:cs typeface="+mn-cs"/>
              </a:rPr>
              <a:t>如 </a:t>
            </a:r>
            <a:r>
              <a:rPr lang="en-US" altLang="zh-TW" sz="2000" b="1" i="0" smtClean="0">
                <a:solidFill>
                  <a:srgbClr val="000000"/>
                </a:solidFill>
                <a:latin typeface="Arial"/>
                <a:ea typeface="文鼎中黑" pitchFamily="49" charset="-120"/>
                <a:cs typeface="+mn-cs"/>
              </a:rPr>
              <a:t>[Help]</a:t>
            </a:r>
            <a:r>
              <a:rPr lang="en-US" altLang="zh-TW" sz="2000" b="0" i="0" smtClean="0">
                <a:solidFill>
                  <a:srgbClr val="000000"/>
                </a:solidFill>
                <a:latin typeface="Arial"/>
                <a:ea typeface="文鼎中黑" pitchFamily="49" charset="-120"/>
                <a:cs typeface="+mn-cs"/>
              </a:rPr>
              <a:t>) </a:t>
            </a:r>
            <a:r>
              <a:rPr lang="zh-TW" altLang="en-US" sz="2000" b="0" i="0" smtClean="0">
                <a:solidFill>
                  <a:srgbClr val="000000"/>
                </a:solidFill>
                <a:latin typeface="Arial"/>
                <a:ea typeface="文鼎中黑" pitchFamily="49" charset="-120"/>
                <a:cs typeface="+mn-cs"/>
              </a:rPr>
              <a:t>是指前面板上的按鍵。</a:t>
            </a:r>
          </a:p>
          <a:p>
            <a:pPr algn="l">
              <a:spcBef>
                <a:spcPts val="0"/>
              </a:spcBef>
              <a:spcAft>
                <a:spcPts val="1000"/>
              </a:spcAft>
              <a:buNone/>
            </a:pPr>
            <a:endParaRPr lang="zh-TW" altLang="en-US" sz="2000" smtClean="0">
              <a:ea typeface="文鼎中黑" pitchFamily="49" charset="-120"/>
            </a:endParaRPr>
          </a:p>
          <a:p>
            <a:pPr algn="l">
              <a:spcBef>
                <a:spcPts val="0"/>
              </a:spcBef>
              <a:spcAft>
                <a:spcPts val="1000"/>
              </a:spcAft>
              <a:buNone/>
            </a:pPr>
            <a:endParaRPr lang="zh-TW" altLang="en-US" sz="2000" smtClean="0">
              <a:ea typeface="文鼎中黑" pitchFamily="49" charset="-120"/>
            </a:endParaRPr>
          </a:p>
          <a:p>
            <a:pPr algn="l">
              <a:spcBef>
                <a:spcPts val="0"/>
              </a:spcBef>
              <a:spcAft>
                <a:spcPts val="1000"/>
              </a:spcAft>
              <a:buNone/>
            </a:pPr>
            <a:r>
              <a:rPr lang="zh-TW" altLang="en-US" sz="2000" b="0" i="0" smtClean="0">
                <a:solidFill>
                  <a:srgbClr val="000000"/>
                </a:solidFill>
                <a:latin typeface="Arial"/>
                <a:ea typeface="文鼎中黑" pitchFamily="49" charset="-120"/>
                <a:cs typeface="+mn-cs"/>
              </a:rPr>
              <a:t>「軟鍵」則是指示波器螢幕下方的 </a:t>
            </a:r>
            <a:r>
              <a:rPr lang="en-US" altLang="zh-TW" sz="2000" b="0" i="0" smtClean="0">
                <a:solidFill>
                  <a:srgbClr val="000000"/>
                </a:solidFill>
                <a:latin typeface="Arial"/>
                <a:ea typeface="文鼎中黑" pitchFamily="49" charset="-120"/>
                <a:cs typeface="+mn-cs"/>
              </a:rPr>
              <a:t>6 </a:t>
            </a:r>
            <a:r>
              <a:rPr lang="zh-TW" altLang="en-US" sz="2000" b="0" i="0" smtClean="0">
                <a:solidFill>
                  <a:srgbClr val="000000"/>
                </a:solidFill>
                <a:latin typeface="Arial"/>
                <a:ea typeface="文鼎中黑" pitchFamily="49" charset="-120"/>
                <a:cs typeface="+mn-cs"/>
              </a:rPr>
              <a:t>個按鍵</a:t>
            </a:r>
            <a:r>
              <a:rPr lang="en-US" altLang="zh-TW" sz="2000" b="0" i="0" smtClean="0">
                <a:solidFill>
                  <a:srgbClr val="000000"/>
                </a:solidFill>
                <a:latin typeface="Arial"/>
                <a:ea typeface="文鼎中黑" pitchFamily="49" charset="-120"/>
                <a:cs typeface="+mn-cs"/>
              </a:rPr>
              <a:t>/</a:t>
            </a:r>
            <a:r>
              <a:rPr lang="zh-TW" altLang="en-US" sz="2000" b="0" i="0" smtClean="0">
                <a:solidFill>
                  <a:srgbClr val="000000"/>
                </a:solidFill>
                <a:latin typeface="Arial"/>
                <a:ea typeface="文鼎中黑" pitchFamily="49" charset="-120"/>
                <a:cs typeface="+mn-cs"/>
              </a:rPr>
              <a:t>按鈕。這些按鍵的功能會視選取的功能表而有所變更。</a:t>
            </a:r>
          </a:p>
          <a:p>
            <a:pPr algn="l">
              <a:spcBef>
                <a:spcPts val="0"/>
              </a:spcBef>
              <a:spcAft>
                <a:spcPts val="1000"/>
              </a:spcAft>
              <a:buNone/>
            </a:pPr>
            <a:endParaRPr lang="zh-TW" altLang="en-US" sz="2000" smtClean="0">
              <a:ea typeface="文鼎中黑" pitchFamily="49" charset="-120"/>
            </a:endParaRPr>
          </a:p>
          <a:p>
            <a:pPr algn="l">
              <a:spcBef>
                <a:spcPts val="0"/>
              </a:spcBef>
              <a:spcAft>
                <a:spcPts val="1000"/>
              </a:spcAft>
              <a:buNone/>
            </a:pPr>
            <a:endParaRPr lang="zh-TW" altLang="en-US" sz="2000" smtClean="0">
              <a:ea typeface="文鼎中黑" pitchFamily="49" charset="-120"/>
            </a:endParaRPr>
          </a:p>
          <a:p>
            <a:pPr algn="l">
              <a:spcBef>
                <a:spcPts val="0"/>
              </a:spcBef>
              <a:spcAft>
                <a:spcPts val="1000"/>
              </a:spcAft>
              <a:buNone/>
            </a:pPr>
            <a:endParaRPr lang="zh-TW" altLang="en-US" sz="2000" smtClean="0">
              <a:ea typeface="文鼎中黑" pitchFamily="49" charset="-120"/>
            </a:endParaRPr>
          </a:p>
          <a:p>
            <a:pPr algn="l">
              <a:spcBef>
                <a:spcPts val="0"/>
              </a:spcBef>
              <a:spcAft>
                <a:spcPts val="200"/>
              </a:spcAft>
              <a:buNone/>
            </a:pPr>
            <a:endParaRPr lang="zh-TW" altLang="en-US" sz="2000" smtClean="0">
              <a:ea typeface="文鼎中黑" pitchFamily="49" charset="-120"/>
            </a:endParaRPr>
          </a:p>
          <a:p>
            <a:pPr algn="l">
              <a:spcBef>
                <a:spcPts val="0"/>
              </a:spcBef>
              <a:spcAft>
                <a:spcPts val="200"/>
              </a:spcAft>
              <a:buNone/>
            </a:pPr>
            <a:r>
              <a:rPr lang="zh-TW" altLang="en-US" sz="2000" b="0" i="0" smtClean="0">
                <a:solidFill>
                  <a:srgbClr val="000000"/>
                </a:solidFill>
                <a:latin typeface="Arial"/>
                <a:ea typeface="文鼎中黑" pitchFamily="49" charset="-120"/>
                <a:cs typeface="+mn-cs"/>
              </a:rPr>
              <a:t>以圓圈式綠色箭頭 </a:t>
            </a:r>
            <a:r>
              <a:rPr lang="en-US" altLang="zh-TW" sz="2000" b="0" i="0" smtClean="0">
                <a:solidFill>
                  <a:srgbClr val="000000"/>
                </a:solidFill>
                <a:latin typeface="Arial"/>
                <a:ea typeface="文鼎中黑" pitchFamily="49" charset="-120"/>
                <a:cs typeface="+mn-cs"/>
              </a:rPr>
              <a:t>(      ) </a:t>
            </a:r>
            <a:r>
              <a:rPr lang="zh-TW" altLang="en-US" sz="2000" b="0" i="0" smtClean="0">
                <a:solidFill>
                  <a:srgbClr val="000000"/>
                </a:solidFill>
                <a:latin typeface="Arial"/>
                <a:ea typeface="文鼎中黑" pitchFamily="49" charset="-120"/>
                <a:cs typeface="+mn-cs"/>
              </a:rPr>
              <a:t>標示的軟鍵表示一般用途的 </a:t>
            </a:r>
            <a:r>
              <a:rPr lang="en-US" altLang="zh-TW" sz="2000" b="0" i="0" smtClean="0">
                <a:solidFill>
                  <a:srgbClr val="000000"/>
                </a:solidFill>
                <a:latin typeface="Arial"/>
                <a:ea typeface="文鼎中黑" pitchFamily="49" charset="-120"/>
                <a:cs typeface="+mn-cs"/>
              </a:rPr>
              <a:t>[</a:t>
            </a:r>
            <a:r>
              <a:rPr lang="en-US" altLang="zh-TW" sz="2000" b="1" i="0" smtClean="0">
                <a:solidFill>
                  <a:srgbClr val="000000"/>
                </a:solidFill>
                <a:latin typeface="Arial"/>
                <a:ea typeface="文鼎中黑" pitchFamily="49" charset="-120"/>
                <a:cs typeface="+mn-cs"/>
              </a:rPr>
              <a:t>Entry</a:t>
            </a:r>
            <a:r>
              <a:rPr lang="en-US" altLang="zh-TW" sz="2000" b="0" i="0" smtClean="0">
                <a:solidFill>
                  <a:srgbClr val="000000"/>
                </a:solidFill>
                <a:latin typeface="Arial"/>
                <a:ea typeface="文鼎中黑" pitchFamily="49" charset="-120"/>
                <a:cs typeface="+mn-cs"/>
              </a:rPr>
              <a:t>] </a:t>
            </a:r>
            <a:r>
              <a:rPr lang="zh-TW" altLang="en-US" sz="2000" b="0" i="0" smtClean="0">
                <a:solidFill>
                  <a:srgbClr val="000000"/>
                </a:solidFill>
                <a:latin typeface="Arial"/>
                <a:ea typeface="文鼎中黑" pitchFamily="49" charset="-120"/>
                <a:cs typeface="+mn-cs"/>
              </a:rPr>
              <a:t/>
            </a:r>
            <a:br>
              <a:rPr lang="zh-TW" altLang="en-US" sz="2000" b="0" i="0" smtClean="0">
                <a:solidFill>
                  <a:srgbClr val="000000"/>
                </a:solidFill>
                <a:latin typeface="Arial"/>
                <a:ea typeface="文鼎中黑" pitchFamily="49" charset="-120"/>
                <a:cs typeface="+mn-cs"/>
              </a:rPr>
            </a:br>
            <a:r>
              <a:rPr lang="zh-TW" altLang="en-US" sz="2000" b="0" i="0" smtClean="0">
                <a:solidFill>
                  <a:srgbClr val="000000"/>
                </a:solidFill>
                <a:latin typeface="Arial"/>
                <a:ea typeface="文鼎中黑" pitchFamily="49" charset="-120"/>
                <a:cs typeface="+mn-cs"/>
              </a:rPr>
              <a:t>旋鈕，可控制選擇或變數。</a:t>
            </a:r>
            <a:endParaRPr lang="zh-TW" altLang="en-US" sz="2000" b="0" i="0">
              <a:solidFill>
                <a:srgbClr val="000000"/>
              </a:solidFill>
              <a:latin typeface="Arial"/>
              <a:ea typeface="文鼎中黑" pitchFamily="49" charset="-120"/>
              <a:cs typeface="+mn-cs"/>
            </a:endParaRPr>
          </a:p>
        </p:txBody>
      </p:sp>
      <p:pic>
        <p:nvPicPr>
          <p:cNvPr id="19" name="Picture 4"/>
          <p:cNvPicPr>
            <a:picLocks noChangeAspect="1" noChangeArrowheads="1"/>
          </p:cNvPicPr>
          <p:nvPr/>
        </p:nvPicPr>
        <p:blipFill>
          <a:blip r:embed="rId3" cstate="screen"/>
          <a:srcRect/>
          <a:stretch>
            <a:fillRect/>
          </a:stretch>
        </p:blipFill>
        <p:spPr bwMode="auto">
          <a:xfrm>
            <a:off x="4038600" y="1600200"/>
            <a:ext cx="857250" cy="533400"/>
          </a:xfrm>
          <a:prstGeom prst="rect">
            <a:avLst/>
          </a:prstGeom>
          <a:noFill/>
          <a:ln w="9525">
            <a:noFill/>
            <a:miter lim="800000"/>
            <a:headEnd/>
            <a:tailEnd/>
          </a:ln>
        </p:spPr>
      </p:pic>
      <p:pic>
        <p:nvPicPr>
          <p:cNvPr id="21" name="Picture 20" descr="Agilent_192832.tif"/>
          <p:cNvPicPr>
            <a:picLocks noChangeAspect="1"/>
          </p:cNvPicPr>
          <p:nvPr/>
        </p:nvPicPr>
        <p:blipFill>
          <a:blip r:embed="rId4" cstate="screen"/>
          <a:srcRect/>
          <a:stretch>
            <a:fillRect/>
          </a:stretch>
        </p:blipFill>
        <p:spPr>
          <a:xfrm>
            <a:off x="2286000" y="3048000"/>
            <a:ext cx="4343400" cy="915437"/>
          </a:xfrm>
          <a:prstGeom prst="rect">
            <a:avLst/>
          </a:prstGeom>
        </p:spPr>
      </p:pic>
      <p:pic>
        <p:nvPicPr>
          <p:cNvPr id="22" name="Picture 21" descr="sym_entk.wmf"/>
          <p:cNvPicPr>
            <a:picLocks noChangeAspect="1"/>
          </p:cNvPicPr>
          <p:nvPr/>
        </p:nvPicPr>
        <p:blipFill>
          <a:blip r:embed="rId5" cstate="screen"/>
          <a:stretch>
            <a:fillRect/>
          </a:stretch>
        </p:blipFill>
        <p:spPr>
          <a:xfrm>
            <a:off x="2645822" y="4755572"/>
            <a:ext cx="298038" cy="253594"/>
          </a:xfrm>
          <a:prstGeom prst="rect">
            <a:avLst/>
          </a:prstGeom>
        </p:spPr>
      </p:pic>
      <p:pic>
        <p:nvPicPr>
          <p:cNvPr id="23" name="Picture 22" descr="Entry Knob.TIF"/>
          <p:cNvPicPr>
            <a:picLocks noChangeAspect="1"/>
          </p:cNvPicPr>
          <p:nvPr/>
        </p:nvPicPr>
        <p:blipFill>
          <a:blip r:embed="rId6" cstate="screen"/>
          <a:srcRect/>
          <a:stretch>
            <a:fillRect/>
          </a:stretch>
        </p:blipFill>
        <p:spPr>
          <a:xfrm>
            <a:off x="7391400" y="4191000"/>
            <a:ext cx="789274" cy="1428750"/>
          </a:xfrm>
          <a:prstGeom prst="rect">
            <a:avLst/>
          </a:prstGeom>
        </p:spPr>
      </p:pic>
      <p:sp>
        <p:nvSpPr>
          <p:cNvPr id="24" name="TextBox 23"/>
          <p:cNvSpPr txBox="1"/>
          <p:nvPr/>
        </p:nvSpPr>
        <p:spPr>
          <a:xfrm>
            <a:off x="7162800" y="3581400"/>
            <a:ext cx="595035"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軟鍵</a:t>
            </a:r>
            <a:endParaRPr lang="zh-TW" altLang="en-US" sz="1600" b="1" i="0">
              <a:latin typeface="Arial"/>
              <a:ea typeface="文鼎中黑" pitchFamily="49" charset="-120"/>
              <a:cs typeface="+mn-cs"/>
            </a:endParaRPr>
          </a:p>
        </p:txBody>
      </p:sp>
      <p:sp>
        <p:nvSpPr>
          <p:cNvPr id="25" name="TextBox 24"/>
          <p:cNvSpPr txBox="1"/>
          <p:nvPr/>
        </p:nvSpPr>
        <p:spPr>
          <a:xfrm>
            <a:off x="7162800" y="3022600"/>
            <a:ext cx="1005403" cy="338554"/>
          </a:xfrm>
          <a:prstGeom prst="rect">
            <a:avLst/>
          </a:prstGeom>
          <a:noFill/>
        </p:spPr>
        <p:txBody>
          <a:bodyPr wrap="none" rtlCol="0">
            <a:spAutoFit/>
          </a:bodyPr>
          <a:lstStyle/>
          <a:p>
            <a:pPr algn="l">
              <a:buNone/>
            </a:pPr>
            <a:r>
              <a:rPr lang="zh-TW" altLang="en-US" sz="1600" b="1" i="0" smtClean="0">
                <a:latin typeface="Arial"/>
                <a:ea typeface="文鼎中黑" pitchFamily="49" charset="-120"/>
                <a:cs typeface="+mn-cs"/>
              </a:rPr>
              <a:t>軟鍵標籤</a:t>
            </a:r>
            <a:endParaRPr lang="zh-TW" altLang="en-US" sz="1600" b="1" i="0">
              <a:latin typeface="Arial"/>
              <a:ea typeface="文鼎中黑" pitchFamily="49" charset="-120"/>
              <a:cs typeface="+mn-cs"/>
            </a:endParaRPr>
          </a:p>
        </p:txBody>
      </p:sp>
      <p:cxnSp>
        <p:nvCxnSpPr>
          <p:cNvPr id="26" name="Straight Arrow Connector 25"/>
          <p:cNvCxnSpPr/>
          <p:nvPr/>
        </p:nvCxnSpPr>
        <p:spPr bwMode="auto">
          <a:xfrm rot="10800000">
            <a:off x="66675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66675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8" name="TextBox 27"/>
          <p:cNvSpPr txBox="1"/>
          <p:nvPr/>
        </p:nvSpPr>
        <p:spPr>
          <a:xfrm>
            <a:off x="7205075" y="5638800"/>
            <a:ext cx="1176925" cy="338554"/>
          </a:xfrm>
          <a:prstGeom prst="rect">
            <a:avLst/>
          </a:prstGeom>
          <a:noFill/>
        </p:spPr>
        <p:txBody>
          <a:bodyPr wrap="none" rtlCol="0">
            <a:spAutoFit/>
          </a:bodyPr>
          <a:lstStyle/>
          <a:p>
            <a:pPr algn="l">
              <a:buNone/>
            </a:pPr>
            <a:r>
              <a:rPr lang="en-US" altLang="zh-TW" sz="1600" b="1" i="0" smtClean="0">
                <a:latin typeface="Arial"/>
                <a:ea typeface="文鼎中黑" pitchFamily="49" charset="-120"/>
                <a:cs typeface="+mn-cs"/>
              </a:rPr>
              <a:t>Entry </a:t>
            </a:r>
            <a:r>
              <a:rPr lang="zh-TW" altLang="en-US" sz="1600" b="1" i="0" smtClean="0">
                <a:latin typeface="Arial"/>
                <a:ea typeface="文鼎中黑" pitchFamily="49" charset="-120"/>
                <a:cs typeface="+mn-cs"/>
              </a:rPr>
              <a:t>旋鈕</a:t>
            </a:r>
            <a:endParaRPr lang="zh-TW" altLang="en-US" sz="1600" b="1" i="0">
              <a:latin typeface="Arial"/>
              <a:ea typeface="文鼎中黑" pitchFamily="49" charset="-120"/>
              <a:cs typeface="+mn-cs"/>
            </a:endParaRPr>
          </a:p>
        </p:txBody>
      </p:sp>
      <p:cxnSp>
        <p:nvCxnSpPr>
          <p:cNvPr id="29" name="Elbow Connector 28"/>
          <p:cNvCxnSpPr/>
          <p:nvPr/>
        </p:nvCxnSpPr>
        <p:spPr bwMode="auto">
          <a:xfrm rot="10800000">
            <a:off x="2209800" y="3200400"/>
            <a:ext cx="3200400" cy="1143000"/>
          </a:xfrm>
          <a:prstGeom prst="bentConnector3">
            <a:avLst>
              <a:gd name="adj1" fmla="val 123016"/>
            </a:avLst>
          </a:prstGeom>
          <a:solidFill>
            <a:schemeClr val="accent1"/>
          </a:solidFill>
          <a:ln w="25400" cap="flat" cmpd="sng" algn="ctr">
            <a:solidFill>
              <a:schemeClr val="accent5"/>
            </a:solidFill>
            <a:prstDash val="solid"/>
            <a:round/>
            <a:headEnd type="none" w="med" len="med"/>
            <a:tailEnd type="arrow"/>
          </a:ln>
          <a:effectLst/>
        </p:spPr>
      </p:cxnSp>
      <p:cxnSp>
        <p:nvCxnSpPr>
          <p:cNvPr id="30" name="Straight Connector 29"/>
          <p:cNvCxnSpPr/>
          <p:nvPr/>
        </p:nvCxnSpPr>
        <p:spPr bwMode="auto">
          <a:xfrm rot="5400000" flipH="1" flipV="1">
            <a:off x="2715209" y="4457700"/>
            <a:ext cx="228600" cy="0"/>
          </a:xfrm>
          <a:prstGeom prst="line">
            <a:avLst/>
          </a:prstGeom>
          <a:solidFill>
            <a:schemeClr val="accent1"/>
          </a:solidFill>
          <a:ln w="25400" cap="flat" cmpd="sng" algn="ctr">
            <a:solidFill>
              <a:schemeClr val="accent5"/>
            </a:solidFill>
            <a:prstDash val="solid"/>
            <a:round/>
            <a:headEnd type="none" w="med" len="med"/>
            <a:tailEnd type="none" w="med" len="med"/>
          </a:ln>
          <a:effectLst/>
        </p:spPr>
      </p:cxnSp>
      <p:cxnSp>
        <p:nvCxnSpPr>
          <p:cNvPr id="31" name="Straight Arrow Connector 30"/>
          <p:cNvCxnSpPr/>
          <p:nvPr/>
        </p:nvCxnSpPr>
        <p:spPr bwMode="auto">
          <a:xfrm>
            <a:off x="5410200" y="4341812"/>
            <a:ext cx="1828800" cy="1588"/>
          </a:xfrm>
          <a:prstGeom prst="straightConnector1">
            <a:avLst/>
          </a:prstGeom>
          <a:solidFill>
            <a:schemeClr val="accent1"/>
          </a:solidFill>
          <a:ln w="25400" cap="flat" cmpd="sng" algn="ctr">
            <a:solidFill>
              <a:schemeClr val="accent5"/>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4219017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2057400"/>
            <a:ext cx="3752850" cy="3524042"/>
          </a:xfrm>
          <a:prstGeom prst="rect">
            <a:avLst/>
          </a:prstGeom>
          <a:noFill/>
        </p:spPr>
        <p:txBody>
          <a:bodyPr wrap="square" lIns="0" rtlCol="0">
            <a:spAutoFit/>
          </a:bodyPr>
          <a:lstStyle/>
          <a:p>
            <a:pPr marL="457200" lvl="0" indent="-457200" eaLnBrk="0" hangingPunct="0">
              <a:spcAft>
                <a:spcPts val="1000"/>
              </a:spcAft>
              <a:buClr>
                <a:schemeClr val="accent1"/>
              </a:buClr>
              <a:buFont typeface="+mj-lt"/>
              <a:buAutoNum type="arabicPeriod"/>
            </a:pPr>
            <a:r>
              <a:rPr lang="zh-TW" altLang="en-US" kern="0" dirty="0" smtClean="0">
                <a:ea typeface="文鼎中黑" pitchFamily="49" charset="-120"/>
              </a:rPr>
              <a:t>連接示波器通道 </a:t>
            </a:r>
            <a:r>
              <a:rPr lang="en-US" altLang="zh-TW" kern="0" dirty="0" smtClean="0">
                <a:ea typeface="文鼎中黑" pitchFamily="49" charset="-120"/>
              </a:rPr>
              <a:t>-1 </a:t>
            </a:r>
            <a:r>
              <a:rPr lang="zh-TW" altLang="en-US" kern="0" dirty="0" smtClean="0">
                <a:ea typeface="文鼎中黑" pitchFamily="49" charset="-120"/>
              </a:rPr>
              <a:t>輸入 </a:t>
            </a:r>
            <a:r>
              <a:rPr lang="en-US" altLang="zh-TW" kern="0" dirty="0" smtClean="0">
                <a:ea typeface="文鼎中黑" pitchFamily="49" charset="-120"/>
              </a:rPr>
              <a:t>BNC </a:t>
            </a:r>
            <a:r>
              <a:rPr lang="zh-TW" altLang="en-US" kern="0" dirty="0" smtClean="0">
                <a:ea typeface="文鼎中黑" pitchFamily="49" charset="-120"/>
              </a:rPr>
              <a:t>與標示為「</a:t>
            </a:r>
            <a:r>
              <a:rPr lang="en-US" altLang="zh-TW" kern="0" dirty="0" smtClean="0">
                <a:ea typeface="文鼎中黑" pitchFamily="49" charset="-120"/>
              </a:rPr>
              <a:t>Demo1</a:t>
            </a:r>
            <a:r>
              <a:rPr lang="zh-TW" altLang="en-US" kern="0" dirty="0" smtClean="0">
                <a:ea typeface="文鼎中黑" pitchFamily="49" charset="-120"/>
              </a:rPr>
              <a:t>」之端子間的探頭。</a:t>
            </a:r>
            <a:endParaRPr kumimoji="0" lang="zh-TW" altLang="en-US" b="0" i="0" u="none" strike="noStrike" kern="0" cap="none" spc="0" normalizeH="0" baseline="0" noProof="0" dirty="0" smtClean="0">
              <a:ln>
                <a:noFill/>
              </a:ln>
              <a:solidFill>
                <a:schemeClr val="tx1"/>
              </a:solidFill>
              <a:effectLst/>
              <a:uLnTx/>
              <a:uFillTx/>
              <a:ea typeface="文鼎中黑" pitchFamily="49" charset="-120"/>
            </a:endParaRPr>
          </a:p>
          <a:p>
            <a:pPr marL="457200" lvl="0" indent="-457200" eaLnBrk="0" hangingPunct="0">
              <a:spcAft>
                <a:spcPts val="1000"/>
              </a:spcAft>
              <a:buClr>
                <a:schemeClr val="accent1"/>
              </a:buClr>
              <a:buFont typeface="+mj-lt"/>
              <a:buAutoNum type="arabicPeriod"/>
            </a:pPr>
            <a:r>
              <a:rPr lang="zh-TW" altLang="en-US" kern="0" dirty="0" smtClean="0">
                <a:ea typeface="文鼎中黑" pitchFamily="49" charset="-120"/>
              </a:rPr>
              <a:t>連接示波器通道 </a:t>
            </a:r>
            <a:r>
              <a:rPr lang="en-US" altLang="zh-TW" kern="0" dirty="0" smtClean="0">
                <a:ea typeface="文鼎中黑" pitchFamily="49" charset="-120"/>
              </a:rPr>
              <a:t>-2 </a:t>
            </a:r>
            <a:r>
              <a:rPr lang="zh-TW" altLang="en-US" kern="0" dirty="0" smtClean="0">
                <a:ea typeface="文鼎中黑" pitchFamily="49" charset="-120"/>
              </a:rPr>
              <a:t>輸入 </a:t>
            </a:r>
            <a:r>
              <a:rPr lang="en-US" altLang="zh-TW" kern="0" dirty="0" smtClean="0">
                <a:ea typeface="文鼎中黑" pitchFamily="49" charset="-120"/>
              </a:rPr>
              <a:t>BNC </a:t>
            </a:r>
            <a:r>
              <a:rPr lang="zh-TW" altLang="en-US" kern="0" dirty="0" smtClean="0">
                <a:ea typeface="文鼎中黑" pitchFamily="49" charset="-120"/>
              </a:rPr>
              <a:t>與標示為「</a:t>
            </a:r>
            <a:r>
              <a:rPr lang="en-US" altLang="zh-TW" kern="0" dirty="0" smtClean="0">
                <a:ea typeface="文鼎中黑" pitchFamily="49" charset="-120"/>
              </a:rPr>
              <a:t>Demo2</a:t>
            </a:r>
            <a:r>
              <a:rPr lang="zh-TW" altLang="en-US" kern="0" dirty="0" smtClean="0">
                <a:ea typeface="文鼎中黑" pitchFamily="49" charset="-120"/>
              </a:rPr>
              <a:t>」之端子間的另一個</a:t>
            </a:r>
            <a:br>
              <a:rPr lang="zh-TW" altLang="en-US" kern="0" dirty="0" smtClean="0">
                <a:ea typeface="文鼎中黑" pitchFamily="49" charset="-120"/>
              </a:rPr>
            </a:br>
            <a:r>
              <a:rPr lang="zh-TW" altLang="en-US" kern="0" dirty="0" smtClean="0">
                <a:ea typeface="文鼎中黑" pitchFamily="49" charset="-120"/>
              </a:rPr>
              <a:t>探頭。</a:t>
            </a:r>
            <a:endParaRPr kumimoji="0" lang="zh-TW" altLang="en-US" b="0" i="0" u="none" strike="noStrike" kern="0" cap="none" spc="0" normalizeH="0" baseline="0" noProof="0" dirty="0" smtClean="0">
              <a:ln>
                <a:noFill/>
              </a:ln>
              <a:solidFill>
                <a:schemeClr val="tx1"/>
              </a:solidFill>
              <a:effectLst/>
              <a:uLnTx/>
              <a:uFillTx/>
              <a:ea typeface="文鼎中黑" pitchFamily="49" charset="-120"/>
            </a:endParaRPr>
          </a:p>
          <a:p>
            <a:pPr marL="457200" lvl="0" indent="-457200" eaLnBrk="0" hangingPunct="0">
              <a:spcAft>
                <a:spcPts val="1000"/>
              </a:spcAft>
              <a:buClr>
                <a:schemeClr val="accent1"/>
              </a:buClr>
              <a:buFont typeface="+mj-lt"/>
              <a:buAutoNum type="arabicPeriod"/>
            </a:pPr>
            <a:r>
              <a:rPr lang="zh-TW" altLang="en-US" kern="0" dirty="0" smtClean="0">
                <a:ea typeface="文鼎中黑" pitchFamily="49" charset="-120"/>
              </a:rPr>
              <a:t>將兩個探頭的接地夾連接至中央接地端子。</a:t>
            </a:r>
            <a:endParaRPr kumimoji="0" lang="zh-TW" altLang="en-US" b="0" i="0" u="none" strike="noStrike" kern="0" cap="none" spc="0" normalizeH="0" baseline="0" noProof="0" dirty="0" smtClean="0">
              <a:ln>
                <a:noFill/>
              </a:ln>
              <a:solidFill>
                <a:schemeClr val="tx1"/>
              </a:solidFill>
              <a:effectLst/>
              <a:uLnTx/>
              <a:uFillTx/>
              <a:ea typeface="文鼎中黑" pitchFamily="49" charset="-120"/>
            </a:endParaRPr>
          </a:p>
          <a:p>
            <a:pPr marL="457200" lvl="0" indent="-457200" eaLnBrk="0" hangingPunct="0">
              <a:spcAft>
                <a:spcPts val="1000"/>
              </a:spcAft>
              <a:buClr>
                <a:schemeClr val="accent1"/>
              </a:buClr>
              <a:buFont typeface="+mj-lt"/>
              <a:buAutoNum type="arabicPeriod"/>
            </a:pPr>
            <a:r>
              <a:rPr lang="zh-TW" altLang="en-US" kern="0" dirty="0" smtClean="0">
                <a:ea typeface="文鼎中黑" pitchFamily="49" charset="-120"/>
              </a:rPr>
              <a:t>依序按下  </a:t>
            </a:r>
            <a:r>
              <a:rPr lang="en-US" altLang="zh-TW" b="1" kern="0" dirty="0" smtClean="0">
                <a:ea typeface="文鼎中黑" pitchFamily="49" charset="-120"/>
              </a:rPr>
              <a:t>[Help] </a:t>
            </a:r>
            <a:r>
              <a:rPr lang="zh-TW" altLang="en-US" kern="0" dirty="0" smtClean="0">
                <a:ea typeface="文鼎中黑" pitchFamily="49" charset="-120"/>
              </a:rPr>
              <a:t>與 </a:t>
            </a:r>
            <a:r>
              <a:rPr lang="en-US" altLang="zh-TW" kern="0" dirty="0" smtClean="0">
                <a:ea typeface="文鼎中黑" pitchFamily="49" charset="-120"/>
              </a:rPr>
              <a:t>[ </a:t>
            </a:r>
            <a:r>
              <a:rPr kumimoji="0" lang="en-US" altLang="zh-TW" b="1" i="0" u="none" strike="noStrike" kern="0" cap="none" spc="0" normalizeH="0" baseline="0" noProof="0" dirty="0" smtClean="0">
                <a:ln>
                  <a:noFill/>
                </a:ln>
                <a:solidFill>
                  <a:schemeClr val="tx1"/>
                </a:solidFill>
                <a:effectLst/>
                <a:uLnTx/>
                <a:uFillTx/>
                <a:ea typeface="文鼎中黑" pitchFamily="49" charset="-120"/>
              </a:rPr>
              <a:t>Training</a:t>
            </a:r>
            <a:r>
              <a:rPr kumimoji="0" lang="zh-TW" altLang="en-US" b="0" i="0" u="none" strike="noStrike" kern="0" cap="none" spc="0" normalizeH="0" baseline="0" noProof="0" dirty="0" smtClean="0">
                <a:ln>
                  <a:noFill/>
                </a:ln>
                <a:solidFill>
                  <a:schemeClr val="tx1"/>
                </a:solidFill>
                <a:effectLst/>
                <a:uLnTx/>
                <a:uFillTx/>
                <a:ea typeface="文鼎中黑" pitchFamily="49" charset="-120"/>
              </a:rPr>
              <a:t> </a:t>
            </a:r>
            <a:r>
              <a:rPr kumimoji="0" lang="en-US" altLang="zh-TW" b="1" i="0" u="none" strike="noStrike" kern="0" cap="none" spc="0" normalizeH="0" baseline="0" noProof="0" dirty="0" smtClean="0">
                <a:ln>
                  <a:noFill/>
                </a:ln>
                <a:solidFill>
                  <a:schemeClr val="tx1"/>
                </a:solidFill>
                <a:effectLst/>
                <a:uLnTx/>
                <a:uFillTx/>
                <a:ea typeface="文鼎中黑" pitchFamily="49" charset="-120"/>
              </a:rPr>
              <a:t>Signals</a:t>
            </a:r>
            <a:r>
              <a:rPr kumimoji="0" lang="zh-TW" altLang="en-US" b="0" i="0" u="none" strike="noStrike" kern="0" cap="none" spc="0" normalizeH="0" baseline="0" noProof="0" dirty="0" smtClean="0">
                <a:ln>
                  <a:noFill/>
                </a:ln>
                <a:solidFill>
                  <a:schemeClr val="tx1"/>
                </a:solidFill>
                <a:effectLst/>
                <a:uLnTx/>
                <a:uFillTx/>
                <a:ea typeface="文鼎中黑" pitchFamily="49" charset="-120"/>
              </a:rPr>
              <a:t> </a:t>
            </a:r>
            <a:r>
              <a:rPr lang="en-US" altLang="zh-TW" kern="0" dirty="0" smtClean="0">
                <a:ea typeface="文鼎中黑" pitchFamily="49" charset="-120"/>
              </a:rPr>
              <a:t>] </a:t>
            </a:r>
            <a:r>
              <a:rPr lang="zh-TW" altLang="en-US" kern="0" dirty="0" smtClean="0">
                <a:ea typeface="文鼎中黑" pitchFamily="49" charset="-120"/>
              </a:rPr>
              <a:t>軟鍵。</a:t>
            </a:r>
            <a:endParaRPr kumimoji="0" lang="zh-TW" altLang="en-US" b="0" i="0" u="none" strike="noStrike" kern="0" cap="none" spc="0" normalizeH="0" baseline="0" noProof="0" dirty="0" smtClean="0">
              <a:ln>
                <a:noFill/>
              </a:ln>
              <a:solidFill>
                <a:schemeClr val="tx1"/>
              </a:solidFill>
              <a:effectLst/>
              <a:uLnTx/>
              <a:uFillTx/>
              <a:ea typeface="文鼎中黑" pitchFamily="49" charset="-120"/>
            </a:endParaRPr>
          </a:p>
        </p:txBody>
      </p:sp>
      <p:sp>
        <p:nvSpPr>
          <p:cNvPr id="162818" name="Rectangle 2"/>
          <p:cNvSpPr>
            <a:spLocks noGrp="1" noChangeArrowheads="1"/>
          </p:cNvSpPr>
          <p:nvPr>
            <p:ph type="title"/>
          </p:nvPr>
        </p:nvSpPr>
        <p:spPr/>
        <p:txBody>
          <a:bodyPr/>
          <a:lstStyle/>
          <a:p>
            <a:r>
              <a:rPr lang="zh-TW" altLang="en-US" dirty="0"/>
              <a:t>存取內建訓練信號</a:t>
            </a:r>
            <a:endParaRPr lang="en-US" dirty="0"/>
          </a:p>
        </p:txBody>
      </p:sp>
      <p:sp>
        <p:nvSpPr>
          <p:cNvPr id="162819" name="Rectangle 3"/>
          <p:cNvSpPr>
            <a:spLocks noGrp="1" noChangeArrowheads="1"/>
          </p:cNvSpPr>
          <p:nvPr>
            <p:ph type="body" sz="quarter" idx="13"/>
          </p:nvPr>
        </p:nvSpPr>
        <p:spPr>
          <a:xfrm>
            <a:off x="762000" y="838200"/>
            <a:ext cx="7696200" cy="914400"/>
          </a:xfrm>
        </p:spPr>
        <p:txBody>
          <a:bodyPr/>
          <a:lstStyle/>
          <a:p>
            <a:pPr algn="ctr"/>
            <a:r>
              <a:rPr lang="zh-TW" altLang="en-US" sz="2000" b="1" i="1" dirty="0">
                <a:latin typeface="Arial"/>
                <a:ea typeface="文鼎中黑" pitchFamily="49" charset="-120"/>
              </a:rPr>
              <a:t>只要獲得 </a:t>
            </a:r>
            <a:r>
              <a:rPr lang="en-US" altLang="zh-TW" sz="2000" b="1" i="1" dirty="0">
                <a:latin typeface="Arial"/>
                <a:ea typeface="文鼎中黑" pitchFamily="49" charset="-120"/>
              </a:rPr>
              <a:t>DSOXEDK </a:t>
            </a:r>
            <a:r>
              <a:rPr lang="zh-TW" altLang="en-US" sz="2000" b="1" i="1" dirty="0">
                <a:latin typeface="Arial"/>
                <a:ea typeface="文鼎中黑" pitchFamily="49" charset="-120"/>
              </a:rPr>
              <a:t>教育訓練套件授權，多半使用內建至 </a:t>
            </a:r>
            <a:r>
              <a:rPr lang="en-US" altLang="zh-TW" sz="2000" b="1" i="1" dirty="0" err="1" smtClean="0">
                <a:latin typeface="Arial"/>
                <a:ea typeface="文鼎中黑" pitchFamily="49" charset="-120"/>
              </a:rPr>
              <a:t>Keysight</a:t>
            </a:r>
            <a:r>
              <a:rPr lang="en-US" altLang="zh-TW" sz="2000" b="1" i="1" dirty="0" smtClean="0">
                <a:latin typeface="Arial"/>
                <a:ea typeface="文鼎中黑" pitchFamily="49" charset="-120"/>
              </a:rPr>
              <a:t> </a:t>
            </a:r>
            <a:r>
              <a:rPr lang="en-US" altLang="zh-TW" sz="2000" b="1" i="1" dirty="0">
                <a:latin typeface="Arial"/>
                <a:ea typeface="文鼎中黑" pitchFamily="49" charset="-120"/>
              </a:rPr>
              <a:t>2000 </a:t>
            </a:r>
            <a:r>
              <a:rPr lang="zh-TW" altLang="en-US" sz="2000" b="1" i="1" dirty="0">
                <a:latin typeface="Arial"/>
                <a:ea typeface="文鼎中黑" pitchFamily="49" charset="-120"/>
              </a:rPr>
              <a:t>或 </a:t>
            </a:r>
            <a:r>
              <a:rPr lang="en-US" altLang="zh-TW" sz="2000" b="1" i="1" dirty="0">
                <a:latin typeface="Arial"/>
                <a:ea typeface="文鼎中黑" pitchFamily="49" charset="-120"/>
              </a:rPr>
              <a:t>3000 X </a:t>
            </a:r>
            <a:r>
              <a:rPr lang="zh-TW" altLang="en-US" sz="2000" b="1" i="1" dirty="0">
                <a:latin typeface="Arial"/>
                <a:ea typeface="文鼎中黑" pitchFamily="49" charset="-120"/>
              </a:rPr>
              <a:t>系列示波器的各種訊號來建立大部分示波器</a:t>
            </a:r>
            <a:br>
              <a:rPr lang="zh-TW" altLang="en-US" sz="2000" b="1" i="1" dirty="0">
                <a:latin typeface="Arial"/>
                <a:ea typeface="文鼎中黑" pitchFamily="49" charset="-120"/>
              </a:rPr>
            </a:br>
            <a:r>
              <a:rPr lang="zh-TW" altLang="en-US" sz="2000" b="1" i="1" dirty="0">
                <a:latin typeface="Arial"/>
                <a:ea typeface="文鼎中黑" pitchFamily="49" charset="-120"/>
              </a:rPr>
              <a:t>實驗。</a:t>
            </a:r>
          </a:p>
        </p:txBody>
      </p:sp>
      <p:sp>
        <p:nvSpPr>
          <p:cNvPr id="24" name="TextBox 23"/>
          <p:cNvSpPr txBox="1"/>
          <p:nvPr/>
        </p:nvSpPr>
        <p:spPr>
          <a:xfrm>
            <a:off x="4800600" y="5492691"/>
            <a:ext cx="3962400" cy="307777"/>
          </a:xfrm>
          <a:prstGeom prst="rect">
            <a:avLst/>
          </a:prstGeom>
          <a:noFill/>
        </p:spPr>
        <p:txBody>
          <a:bodyPr wrap="square" rtlCol="0">
            <a:spAutoFit/>
          </a:bodyPr>
          <a:lstStyle/>
          <a:p>
            <a:pPr algn="ctr">
              <a:buNone/>
            </a:pPr>
            <a:r>
              <a:rPr lang="zh-TW" altLang="en-US" sz="1400" b="1" dirty="0">
                <a:ea typeface="文鼎中黑" pitchFamily="49" charset="-120"/>
              </a:rPr>
              <a:t>使用 </a:t>
            </a:r>
            <a:r>
              <a:rPr lang="en-US" altLang="zh-TW" sz="1400" b="1" dirty="0">
                <a:ea typeface="文鼎中黑" pitchFamily="49" charset="-120"/>
              </a:rPr>
              <a:t>10:1 </a:t>
            </a:r>
            <a:r>
              <a:rPr lang="zh-TW" altLang="en-US" sz="1400" b="1" dirty="0">
                <a:ea typeface="文鼎中黑" pitchFamily="49" charset="-120"/>
              </a:rPr>
              <a:t>被動探頭連接至訓練信號測試端子</a:t>
            </a: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3943350" y="5825269"/>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231364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33" y="228600"/>
            <a:ext cx="8229600" cy="514350"/>
          </a:xfrm>
        </p:spPr>
        <p:txBody>
          <a:bodyPr/>
          <a:lstStyle/>
          <a:p>
            <a:r>
              <a:rPr lang="en-US" altLang="zh-TW" dirty="0" err="1" smtClean="0">
                <a:solidFill>
                  <a:schemeClr val="accent5"/>
                </a:solidFill>
                <a:latin typeface="Arial"/>
                <a:ea typeface="文鼎中黑" pitchFamily="49" charset="-120"/>
              </a:rPr>
              <a:t>Keysight</a:t>
            </a:r>
            <a:r>
              <a:rPr lang="en-US" altLang="zh-TW" dirty="0" smtClean="0">
                <a:solidFill>
                  <a:schemeClr val="accent5"/>
                </a:solidFill>
                <a:latin typeface="Arial"/>
                <a:ea typeface="文鼎中黑" pitchFamily="49" charset="-120"/>
              </a:rPr>
              <a:t> </a:t>
            </a:r>
            <a:r>
              <a:rPr lang="en-US" altLang="zh-TW" dirty="0">
                <a:solidFill>
                  <a:schemeClr val="accent5"/>
                </a:solidFill>
                <a:latin typeface="Arial"/>
                <a:ea typeface="文鼎中黑" pitchFamily="49" charset="-120"/>
              </a:rPr>
              <a:t>Technologies </a:t>
            </a:r>
            <a:r>
              <a:rPr lang="zh-TW" altLang="en-US" dirty="0">
                <a:solidFill>
                  <a:schemeClr val="accent5"/>
                </a:solidFill>
                <a:latin typeface="Arial"/>
                <a:ea typeface="文鼎中黑" pitchFamily="49" charset="-120"/>
              </a:rPr>
              <a:t>所提供的其他技術資源</a:t>
            </a:r>
            <a:endParaRPr lang="en-US" dirty="0">
              <a:solidFill>
                <a:schemeClr val="accent5"/>
              </a:solidFill>
            </a:endParaRPr>
          </a:p>
        </p:txBody>
      </p:sp>
      <p:sp>
        <p:nvSpPr>
          <p:cNvPr id="4" name="Slide Number Placeholder 3"/>
          <p:cNvSpPr>
            <a:spLocks noGrp="1"/>
          </p:cNvSpPr>
          <p:nvPr>
            <p:ph type="sldNum" sz="quarter" idx="4"/>
          </p:nvPr>
        </p:nvSpPr>
        <p:spPr>
          <a:prstGeom prst="rect">
            <a:avLst/>
          </a:prstGeom>
        </p:spPr>
        <p:txBody>
          <a:bodyPr/>
          <a:lstStyle/>
          <a:p>
            <a:r>
              <a:rPr lang="en-US" altLang="en-US" smtClean="0"/>
              <a:t>Page </a:t>
            </a:r>
            <a:fld id="{8BB90AAA-09E7-431A-A72C-6CAEF4B3EBCC}" type="slidenum">
              <a:rPr lang="en-US" altLang="en-US" smtClean="0"/>
              <a:pPr/>
              <a:t>28</a:t>
            </a:fld>
            <a:endParaRPr lang="en-US" alt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806263818"/>
              </p:ext>
            </p:extLst>
          </p:nvPr>
        </p:nvGraphicFramePr>
        <p:xfrm>
          <a:off x="457200" y="1447800"/>
          <a:ext cx="8382000" cy="3337560"/>
        </p:xfrm>
        <a:graphic>
          <a:graphicData uri="http://schemas.openxmlformats.org/drawingml/2006/table">
            <a:tbl>
              <a:tblPr firstRow="1" bandRow="1">
                <a:tableStyleId>{FABFCF23-3B69-468F-B69F-88F6DE6A72F2}</a:tableStyleId>
              </a:tblPr>
              <a:tblGrid>
                <a:gridCol w="6705600"/>
                <a:gridCol w="1676400"/>
              </a:tblGrid>
              <a:tr h="370840">
                <a:tc>
                  <a:txBody>
                    <a:bodyPr/>
                    <a:lstStyle/>
                    <a:p>
                      <a:pPr algn="ctr">
                        <a:buNone/>
                      </a:pPr>
                      <a:r>
                        <a:rPr lang="zh-TW" altLang="en-US" sz="1800" b="1" i="0" noProof="0" dirty="0" smtClean="0">
                          <a:latin typeface="Arial"/>
                          <a:ea typeface="文鼎中黑" pitchFamily="49" charset="-120"/>
                          <a:cs typeface="+mn-cs"/>
                        </a:rPr>
                        <a:t>應用說明</a:t>
                      </a:r>
                      <a:endParaRPr lang="zh-TW" altLang="en-US" sz="1800" b="1" i="0" noProof="0" dirty="0">
                        <a:latin typeface="Arial"/>
                        <a:ea typeface="文鼎中黑" pitchFamily="49" charset="-120"/>
                        <a:cs typeface="+mn-cs"/>
                      </a:endParaRPr>
                    </a:p>
                  </a:txBody>
                  <a:tcPr/>
                </a:tc>
                <a:tc>
                  <a:txBody>
                    <a:bodyPr/>
                    <a:lstStyle/>
                    <a:p>
                      <a:pPr algn="ctr">
                        <a:buNone/>
                      </a:pPr>
                      <a:r>
                        <a:rPr lang="zh-TW" altLang="en-US" sz="1800" b="1" i="0" noProof="0" smtClean="0">
                          <a:latin typeface="Arial"/>
                          <a:ea typeface="文鼎中黑" pitchFamily="49" charset="-120"/>
                          <a:cs typeface="+mn-cs"/>
                        </a:rPr>
                        <a:t>出版編號</a:t>
                      </a:r>
                      <a:r>
                        <a:rPr lang="zh-TW" altLang="en-US" sz="1800" b="1" i="0" baseline="0" noProof="0" smtClean="0">
                          <a:latin typeface="Arial"/>
                          <a:ea typeface="文鼎中黑" pitchFamily="49" charset="-120"/>
                          <a:cs typeface="+mn-cs"/>
                        </a:rPr>
                        <a:t> </a:t>
                      </a:r>
                      <a:r>
                        <a:rPr lang="en-US" altLang="zh-TW" sz="1800" b="1" i="0" baseline="0" noProof="0" smtClean="0">
                          <a:latin typeface="Arial"/>
                          <a:ea typeface="文鼎中黑" pitchFamily="49" charset="-120"/>
                          <a:cs typeface="+mn-cs"/>
                        </a:rPr>
                        <a:t>#</a:t>
                      </a:r>
                      <a:endParaRPr lang="en-US" altLang="zh-TW" sz="1800" b="1" i="0" baseline="0" noProof="0">
                        <a:latin typeface="Arial"/>
                        <a:ea typeface="文鼎中黑" pitchFamily="49" charset="-120"/>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評估示波器基本原理</a:t>
                      </a:r>
                      <a:endParaRPr lang="zh-TW" altLang="en-US" sz="1600" b="1" i="0" noProof="0" dirty="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5989-8064EN</a:t>
                      </a:r>
                      <a:endParaRPr lang="en-US" altLang="zh-TW" sz="1600" b="1" i="0" noProof="0">
                        <a:latin typeface="Arial"/>
                        <a:ea typeface="+mn-ea"/>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為您的應用評估示波器頻寬</a:t>
                      </a:r>
                      <a:endParaRPr lang="zh-TW" altLang="en-US" sz="1600" b="1" i="0" noProof="0" dirty="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5989-5733EN</a:t>
                      </a:r>
                      <a:endParaRPr lang="en-US" altLang="zh-TW" sz="1600" b="1" i="0" noProof="0">
                        <a:latin typeface="Arial"/>
                        <a:ea typeface="+mn-ea"/>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評估示波器取樣率與取樣真實度</a:t>
                      </a:r>
                      <a:endParaRPr lang="zh-TW" altLang="en-US" sz="1600" b="1" i="0" noProof="0" dirty="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5989-5732EN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評估示波器最佳波形更新率</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5989-7885EN</a:t>
                      </a:r>
                      <a:endParaRPr lang="en-US" altLang="zh-TW" sz="1600" b="1" i="0" noProof="0">
                        <a:latin typeface="Arial"/>
                        <a:ea typeface="+mn-ea"/>
                        <a:cs typeface="+mn-cs"/>
                      </a:endParaRPr>
                    </a:p>
                  </a:txBody>
                  <a:tcPr/>
                </a:tc>
              </a:tr>
              <a:tr h="370840">
                <a:tc>
                  <a:txBody>
                    <a:bodyPr/>
                    <a:lstStyle/>
                    <a:p>
                      <a:pPr algn="l">
                        <a:buNone/>
                      </a:pPr>
                      <a:r>
                        <a:rPr lang="zh-TW" altLang="en-US" sz="1600" b="1" i="0" noProof="0" smtClean="0">
                          <a:latin typeface="Arial"/>
                          <a:ea typeface="文鼎中黑" pitchFamily="49" charset="-120"/>
                          <a:cs typeface="+mn-cs"/>
                        </a:rPr>
                        <a:t>評估示波器最佳顯示品質</a:t>
                      </a:r>
                      <a:endParaRPr lang="zh-TW" altLang="en-US" sz="1600" b="1" i="0" noProof="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5989-2003EN</a:t>
                      </a:r>
                      <a:endParaRPr lang="en-US" altLang="zh-TW" sz="1600" b="1" i="0" noProof="0">
                        <a:latin typeface="Arial"/>
                        <a:ea typeface="+mn-ea"/>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評估示波器垂直雜訊特性</a:t>
                      </a:r>
                      <a:endParaRPr lang="zh-TW" altLang="en-US" sz="1600" b="1" i="0" noProof="0" dirty="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5989-3020EN</a:t>
                      </a:r>
                      <a:endParaRPr lang="en-US" altLang="zh-TW" sz="1600" b="1" i="0" noProof="0">
                        <a:latin typeface="Arial"/>
                        <a:ea typeface="+mn-ea"/>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評估示波器以偵錯</a:t>
                      </a:r>
                      <a:r>
                        <a:rPr lang="zh-TW" altLang="en-US" sz="1600" b="1" i="0" baseline="0" noProof="0" dirty="0" smtClean="0">
                          <a:latin typeface="Arial"/>
                          <a:ea typeface="文鼎中黑" pitchFamily="49" charset="-120"/>
                          <a:cs typeface="+mn-cs"/>
                        </a:rPr>
                        <a:t>混合信號設計</a:t>
                      </a:r>
                      <a:endParaRPr lang="zh-TW" altLang="en-US" sz="1600" b="1" i="0" baseline="0" noProof="0" dirty="0">
                        <a:latin typeface="Arial"/>
                        <a:ea typeface="文鼎中黑" pitchFamily="49" charset="-120"/>
                        <a:cs typeface="+mn-cs"/>
                      </a:endParaRPr>
                    </a:p>
                  </a:txBody>
                  <a:tcPr/>
                </a:tc>
                <a:tc>
                  <a:txBody>
                    <a:bodyPr/>
                    <a:lstStyle/>
                    <a:p>
                      <a:pPr algn="l">
                        <a:buNone/>
                      </a:pPr>
                      <a:r>
                        <a:rPr lang="en-US" altLang="zh-TW" sz="1600" b="1" i="0" noProof="0" smtClean="0">
                          <a:latin typeface="Arial"/>
                          <a:ea typeface="+mn-ea"/>
                          <a:cs typeface="+mn-cs"/>
                        </a:rPr>
                        <a:t>5989-3702EN</a:t>
                      </a:r>
                      <a:endParaRPr lang="en-US" altLang="zh-TW" sz="1600" b="1" i="0" noProof="0">
                        <a:latin typeface="Arial"/>
                        <a:ea typeface="+mn-ea"/>
                        <a:cs typeface="+mn-cs"/>
                      </a:endParaRPr>
                    </a:p>
                  </a:txBody>
                  <a:tcPr/>
                </a:tc>
              </a:tr>
              <a:tr h="370840">
                <a:tc>
                  <a:txBody>
                    <a:bodyPr/>
                    <a:lstStyle/>
                    <a:p>
                      <a:pPr algn="l">
                        <a:buNone/>
                      </a:pPr>
                      <a:r>
                        <a:rPr lang="zh-TW" altLang="en-US" sz="1600" b="1" i="0" noProof="0" dirty="0" smtClean="0">
                          <a:latin typeface="Arial"/>
                          <a:ea typeface="文鼎中黑" pitchFamily="49" charset="-120"/>
                          <a:cs typeface="+mn-cs"/>
                        </a:rPr>
                        <a:t>針對序列匯流排應用評估示波器分段記憶體</a:t>
                      </a:r>
                      <a:endParaRPr lang="zh-TW" altLang="en-US" sz="1600" b="1" i="0" noProof="0" dirty="0">
                        <a:latin typeface="Arial"/>
                        <a:ea typeface="文鼎中黑" pitchFamily="49" charset="-120"/>
                        <a:cs typeface="+mn-cs"/>
                      </a:endParaRPr>
                    </a:p>
                  </a:txBody>
                  <a:tcPr/>
                </a:tc>
                <a:tc>
                  <a:txBody>
                    <a:bodyPr/>
                    <a:lstStyle/>
                    <a:p>
                      <a:pPr algn="l">
                        <a:buNone/>
                      </a:pPr>
                      <a:r>
                        <a:rPr lang="en-US" altLang="zh-TW" sz="1600" b="1" i="0" noProof="0" dirty="0" smtClean="0">
                          <a:latin typeface="Arial"/>
                          <a:ea typeface="+mn-ea"/>
                          <a:cs typeface="+mn-cs"/>
                        </a:rPr>
                        <a:t>5990-</a:t>
                      </a:r>
                      <a:r>
                        <a:rPr lang="en-US" altLang="zh-TW" sz="1600" b="1" i="0" noProof="0" dirty="0" err="1" smtClean="0">
                          <a:latin typeface="Arial"/>
                          <a:ea typeface="+mn-ea"/>
                          <a:cs typeface="+mn-cs"/>
                        </a:rPr>
                        <a:t>5817EN</a:t>
                      </a:r>
                      <a:endParaRPr lang="zh-TW" altLang="en-US" sz="1600" b="1" i="0" noProof="0" dirty="0">
                        <a:latin typeface="Arial"/>
                        <a:ea typeface="+mn-ea"/>
                        <a:cs typeface="+mn-cs"/>
                      </a:endParaRPr>
                    </a:p>
                  </a:txBody>
                  <a:tcPr/>
                </a:tc>
              </a:tr>
            </a:tbl>
          </a:graphicData>
        </a:graphic>
      </p:graphicFrame>
      <p:sp>
        <p:nvSpPr>
          <p:cNvPr id="9" name="TextBox 8"/>
          <p:cNvSpPr txBox="1"/>
          <p:nvPr/>
        </p:nvSpPr>
        <p:spPr>
          <a:xfrm>
            <a:off x="2667000" y="5605046"/>
            <a:ext cx="3719288" cy="400110"/>
          </a:xfrm>
          <a:prstGeom prst="rect">
            <a:avLst/>
          </a:prstGeom>
          <a:noFill/>
        </p:spPr>
        <p:txBody>
          <a:bodyPr wrap="none" rtlCol="0">
            <a:spAutoFit/>
          </a:bodyPr>
          <a:lstStyle/>
          <a:p>
            <a:r>
              <a:rPr lang="zh-TW" altLang="en-US" sz="2000" b="1" dirty="0">
                <a:ea typeface="文鼎中黑" pitchFamily="49" charset="-120"/>
              </a:rPr>
              <a:t>用出版編號替代「</a:t>
            </a:r>
            <a:r>
              <a:rPr lang="en-US" altLang="zh-TW" sz="2000" b="1" dirty="0" err="1">
                <a:ea typeface="文鼎中黑" pitchFamily="49" charset="-120"/>
              </a:rPr>
              <a:t>xxxx-xxxx</a:t>
            </a:r>
            <a:r>
              <a:rPr lang="zh-TW" altLang="en-US" sz="2000" b="1" dirty="0">
                <a:ea typeface="文鼎中黑" pitchFamily="49" charset="-120"/>
              </a:rPr>
              <a:t>」</a:t>
            </a:r>
          </a:p>
        </p:txBody>
      </p:sp>
      <p:sp>
        <p:nvSpPr>
          <p:cNvPr id="10" name="TextBox 7"/>
          <p:cNvSpPr txBox="1"/>
          <p:nvPr/>
        </p:nvSpPr>
        <p:spPr>
          <a:xfrm>
            <a:off x="722228" y="5213161"/>
            <a:ext cx="769954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r>
              <a:rPr lang="en-US" sz="2000" b="1" dirty="0" smtClean="0"/>
              <a:t>http://literature.cdn.keysight.com/litweb/pdf/xxxx-xxxxEN.pdf</a:t>
            </a:r>
            <a:endParaRPr lang="en-US" sz="2000" b="1" dirty="0"/>
          </a:p>
        </p:txBody>
      </p:sp>
    </p:spTree>
    <p:extLst>
      <p:ext uri="{BB962C8B-B14F-4D97-AF65-F5344CB8AC3E}">
        <p14:creationId xmlns:p14="http://schemas.microsoft.com/office/powerpoint/2010/main" val="511918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ja-JP" altLang="en-US" dirty="0">
                <a:latin typeface="Agilent TT Cond" pitchFamily="34" charset="0"/>
              </a:rPr>
              <a:t>問答時間</a:t>
            </a:r>
            <a:endParaRPr lang="en-US" altLang="en-US" dirty="0">
              <a:latin typeface="Agilent TT Cond" pitchFamily="34" charset="0"/>
            </a:endParaRP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prstClr val="black"/>
                  </a:solidFill>
                  <a:round/>
                  <a:headEnd/>
                  <a:tailEnd/>
                </a:ln>
                <a:gradFill rotWithShape="0">
                  <a:gsLst>
                    <a:gs pos="0">
                      <a:srgbClr val="555555"/>
                    </a:gs>
                    <a:gs pos="50000">
                      <a:srgbClr val="FFFFFF"/>
                    </a:gs>
                    <a:gs pos="100000">
                      <a:srgbClr val="555555"/>
                    </a:gs>
                  </a:gsLst>
                  <a:lin ang="5400000" scaled="1"/>
                </a:gradFill>
                <a:cs typeface="Arial"/>
              </a:rPr>
              <a:t>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0067"/>
            <a:ext cx="488632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97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什麼是示波器？</a:t>
            </a:r>
            <a:endParaRPr lang="en-US" sz="3200" dirty="0"/>
          </a:p>
        </p:txBody>
      </p:sp>
      <p:sp>
        <p:nvSpPr>
          <p:cNvPr id="162819" name="Rectangle 3"/>
          <p:cNvSpPr>
            <a:spLocks noGrp="1" noChangeArrowheads="1"/>
          </p:cNvSpPr>
          <p:nvPr>
            <p:ph type="body" sz="quarter" idx="13"/>
          </p:nvPr>
        </p:nvSpPr>
        <p:spPr>
          <a:xfrm>
            <a:off x="838200" y="3200400"/>
            <a:ext cx="7696200" cy="2538115"/>
          </a:xfrm>
        </p:spPr>
        <p:txBody>
          <a:bodyPr/>
          <a:lstStyle/>
          <a:p>
            <a:pPr marL="285750" lvl="0" indent="-285750" eaLnBrk="0" hangingPunct="0">
              <a:spcAft>
                <a:spcPct val="50000"/>
              </a:spcAft>
              <a:buFont typeface="Arial" panose="020B0604020202020204" pitchFamily="34" charset="0"/>
              <a:buChar char="−"/>
            </a:pPr>
            <a:r>
              <a:rPr lang="zh-TW" altLang="en-US" sz="1800" kern="0" dirty="0">
                <a:solidFill>
                  <a:schemeClr val="tx1"/>
                </a:solidFill>
                <a:ea typeface="文鼎中黑" pitchFamily="49" charset="-120"/>
              </a:rPr>
              <a:t>示波器可將電子輸入信號轉換為畫面的可見軌跡，亦即將電力轉換成光。</a:t>
            </a:r>
          </a:p>
          <a:p>
            <a:pPr marL="285750" lvl="0" indent="-285750" eaLnBrk="0" hangingPunct="0">
              <a:spcAft>
                <a:spcPct val="50000"/>
              </a:spcAft>
              <a:buFont typeface="Arial" panose="020B0604020202020204" pitchFamily="34" charset="0"/>
              <a:buChar char="−"/>
            </a:pPr>
            <a:r>
              <a:rPr lang="zh-TW" altLang="en-US" sz="1800" kern="0" dirty="0">
                <a:solidFill>
                  <a:schemeClr val="tx1"/>
                </a:solidFill>
                <a:ea typeface="文鼎中黑" pitchFamily="49" charset="-120"/>
              </a:rPr>
              <a:t>示波器會隨著時間，依據兩個維度 </a:t>
            </a:r>
            <a:r>
              <a:rPr lang="en-US" altLang="zh-TW" sz="1800" kern="0" dirty="0">
                <a:solidFill>
                  <a:schemeClr val="tx1"/>
                </a:solidFill>
                <a:ea typeface="文鼎中黑" pitchFamily="49" charset="-120"/>
              </a:rPr>
              <a:t>(</a:t>
            </a:r>
            <a:r>
              <a:rPr lang="zh-TW" altLang="en-US" sz="1800" kern="0" dirty="0">
                <a:solidFill>
                  <a:schemeClr val="tx1"/>
                </a:solidFill>
                <a:ea typeface="文鼎中黑" pitchFamily="49" charset="-120"/>
              </a:rPr>
              <a:t>通常為電壓和時間</a:t>
            </a:r>
            <a:r>
              <a:rPr lang="en-US" altLang="zh-TW" sz="1800" kern="0" dirty="0">
                <a:solidFill>
                  <a:schemeClr val="tx1"/>
                </a:solidFill>
                <a:ea typeface="文鼎中黑" pitchFamily="49" charset="-120"/>
              </a:rPr>
              <a:t>) </a:t>
            </a:r>
            <a:r>
              <a:rPr lang="zh-TW" altLang="en-US" sz="1800" kern="0" dirty="0">
                <a:solidFill>
                  <a:schemeClr val="tx1"/>
                </a:solidFill>
                <a:ea typeface="文鼎中黑" pitchFamily="49" charset="-120"/>
              </a:rPr>
              <a:t>間電子信號的變動，以動態方式繪出圖形。</a:t>
            </a:r>
          </a:p>
          <a:p>
            <a:pPr marL="285750" lvl="0" indent="-285750" eaLnBrk="0" hangingPunct="0">
              <a:spcAft>
                <a:spcPct val="50000"/>
              </a:spcAft>
              <a:buFont typeface="Arial" panose="020B0604020202020204" pitchFamily="34" charset="0"/>
              <a:buChar char="−"/>
            </a:pPr>
            <a:r>
              <a:rPr lang="zh-TW" altLang="en-US" sz="1800" kern="0" dirty="0">
                <a:solidFill>
                  <a:schemeClr val="tx1"/>
                </a:solidFill>
                <a:ea typeface="文鼎中黑" pitchFamily="49" charset="-120"/>
              </a:rPr>
              <a:t>通常工程人員和技術人員會使用示波器來測試、驗證與電子設計偵錯。</a:t>
            </a:r>
          </a:p>
          <a:p>
            <a:pPr marL="285750" lvl="0" indent="-285750" eaLnBrk="0" hangingPunct="0">
              <a:spcAft>
                <a:spcPct val="50000"/>
              </a:spcAft>
              <a:buFont typeface="Arial" panose="020B0604020202020204" pitchFamily="34" charset="0"/>
              <a:buChar char="−"/>
            </a:pPr>
            <a:r>
              <a:rPr lang="zh-TW" altLang="en-US" sz="1800" kern="0" dirty="0">
                <a:solidFill>
                  <a:schemeClr val="tx1"/>
                </a:solidFill>
                <a:ea typeface="文鼎中黑" pitchFamily="49" charset="-120"/>
              </a:rPr>
              <a:t>示波器將是您在電子工程</a:t>
            </a:r>
            <a:r>
              <a:rPr lang="en-US" altLang="zh-TW" sz="1800" kern="0" dirty="0">
                <a:solidFill>
                  <a:schemeClr val="tx1"/>
                </a:solidFill>
                <a:ea typeface="文鼎中黑" pitchFamily="49" charset="-120"/>
              </a:rPr>
              <a:t>/</a:t>
            </a:r>
            <a:r>
              <a:rPr lang="zh-TW" altLang="en-US" sz="1800" kern="0" dirty="0">
                <a:solidFill>
                  <a:schemeClr val="tx1"/>
                </a:solidFill>
                <a:ea typeface="文鼎中黑" pitchFamily="49" charset="-120"/>
              </a:rPr>
              <a:t>物理實驗中用來測試指定實驗的主要工具。</a:t>
            </a:r>
          </a:p>
        </p:txBody>
      </p:sp>
      <p:sp>
        <p:nvSpPr>
          <p:cNvPr id="6" name="Rectangle 5"/>
          <p:cNvSpPr/>
          <p:nvPr/>
        </p:nvSpPr>
        <p:spPr>
          <a:xfrm>
            <a:off x="2828260" y="2654595"/>
            <a:ext cx="4261103" cy="369332"/>
          </a:xfrm>
          <a:prstGeom prst="rect">
            <a:avLst/>
          </a:prstGeom>
        </p:spPr>
        <p:txBody>
          <a:bodyPr wrap="none">
            <a:spAutoFit/>
          </a:bodyPr>
          <a:lstStyle/>
          <a:p>
            <a:r>
              <a:rPr lang="en-US" b="1" dirty="0" err="1">
                <a:solidFill>
                  <a:prstClr val="black"/>
                </a:solidFill>
              </a:rPr>
              <a:t>os·cil·lo·scope</a:t>
            </a:r>
            <a:r>
              <a:rPr lang="en-US" b="1" dirty="0">
                <a:solidFill>
                  <a:prstClr val="black"/>
                </a:solidFill>
              </a:rPr>
              <a:t> [ə-</a:t>
            </a:r>
            <a:r>
              <a:rPr lang="en-US" b="1" dirty="0" err="1">
                <a:solidFill>
                  <a:prstClr val="black"/>
                </a:solidFill>
              </a:rPr>
              <a:t>sĭl'ə</a:t>
            </a:r>
            <a:r>
              <a:rPr lang="en-US" b="1" dirty="0">
                <a:solidFill>
                  <a:prstClr val="black"/>
                </a:solidFill>
              </a:rPr>
              <a:t>-</a:t>
            </a:r>
            <a:r>
              <a:rPr lang="en-US" b="1" dirty="0" err="1">
                <a:solidFill>
                  <a:prstClr val="black"/>
                </a:solidFill>
              </a:rPr>
              <a:t>skōp</a:t>
            </a:r>
            <a:r>
              <a:rPr lang="en-US" b="1" dirty="0">
                <a:solidFill>
                  <a:prstClr val="black"/>
                </a:solidFill>
              </a:rPr>
              <a:t>'] (</a:t>
            </a:r>
            <a:r>
              <a:rPr lang="ja-JP" altLang="en-US" b="1" dirty="0">
                <a:solidFill>
                  <a:prstClr val="black"/>
                </a:solidFill>
              </a:rPr>
              <a:t>示波器</a:t>
            </a:r>
            <a:r>
              <a:rPr lang="en-US" altLang="ja-JP" b="1" dirty="0">
                <a:solidFill>
                  <a:prstClr val="black"/>
                </a:solidFill>
              </a:rPr>
              <a:t>)</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990600"/>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314128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t>名詞說明</a:t>
            </a:r>
            <a:endParaRPr lang="en-US" sz="3200" dirty="0"/>
          </a:p>
        </p:txBody>
      </p:sp>
      <p:sp>
        <p:nvSpPr>
          <p:cNvPr id="162819" name="Rectangle 3"/>
          <p:cNvSpPr>
            <a:spLocks noGrp="1" noChangeArrowheads="1"/>
          </p:cNvSpPr>
          <p:nvPr>
            <p:ph type="body" sz="quarter" idx="13"/>
          </p:nvPr>
        </p:nvSpPr>
        <p:spPr/>
        <p:txBody>
          <a:bodyPr/>
          <a:lstStyle/>
          <a:p>
            <a:pPr>
              <a:spcBef>
                <a:spcPts val="0"/>
              </a:spcBef>
              <a:spcAft>
                <a:spcPts val="1200"/>
              </a:spcAft>
            </a:pPr>
            <a:r>
              <a:rPr lang="en-US" altLang="zh-TW" sz="1800" b="1" u="heavy" dirty="0">
                <a:solidFill>
                  <a:srgbClr val="000000"/>
                </a:solidFill>
                <a:latin typeface="Arial"/>
                <a:ea typeface="文鼎中黑" pitchFamily="49" charset="-120"/>
              </a:rPr>
              <a:t>Scope (</a:t>
            </a:r>
            <a:r>
              <a:rPr lang="zh-TW" altLang="en-US" sz="1800" b="1" u="heavy" dirty="0">
                <a:solidFill>
                  <a:srgbClr val="000000"/>
                </a:solidFill>
                <a:latin typeface="Arial"/>
                <a:ea typeface="文鼎中黑" pitchFamily="49" charset="-120"/>
              </a:rPr>
              <a:t>示波器</a:t>
            </a:r>
            <a:r>
              <a:rPr lang="en-US" altLang="zh-TW" sz="1800" b="1" u="heavy" dirty="0">
                <a:solidFill>
                  <a:srgbClr val="000000"/>
                </a:solidFill>
                <a:latin typeface="Arial"/>
                <a:ea typeface="文鼎中黑" pitchFamily="49" charset="-120"/>
              </a:rPr>
              <a:t>)</a:t>
            </a:r>
            <a:r>
              <a:rPr lang="zh-TW" altLang="en-US" sz="1800" b="1" u="heavy" dirty="0">
                <a:solidFill>
                  <a:srgbClr val="000000"/>
                </a:solidFill>
                <a:latin typeface="Arial"/>
                <a:ea typeface="文鼎中黑" pitchFamily="49" charset="-120"/>
              </a:rPr>
              <a:t> </a:t>
            </a:r>
            <a:r>
              <a:rPr lang="en-US" altLang="zh-TW" sz="1800" b="1" dirty="0">
                <a:solidFill>
                  <a:srgbClr val="000000"/>
                </a:solidFill>
                <a:latin typeface="Arial"/>
                <a:ea typeface="文鼎中黑" pitchFamily="49" charset="-120"/>
              </a:rPr>
              <a:t>– </a:t>
            </a:r>
            <a:r>
              <a:rPr lang="zh-TW" altLang="en-US" sz="1800" b="1" dirty="0">
                <a:solidFill>
                  <a:srgbClr val="000000"/>
                </a:solidFill>
                <a:latin typeface="Arial"/>
                <a:ea typeface="文鼎中黑" pitchFamily="49" charset="-120"/>
              </a:rPr>
              <a:t>最常用的詞彙</a:t>
            </a:r>
          </a:p>
          <a:p>
            <a:pPr>
              <a:spcBef>
                <a:spcPts val="0"/>
              </a:spcBef>
              <a:spcAft>
                <a:spcPts val="1200"/>
              </a:spcAft>
            </a:pPr>
            <a:r>
              <a:rPr lang="en-US" altLang="zh-TW" sz="1800" b="1" u="heavy" dirty="0">
                <a:solidFill>
                  <a:srgbClr val="000000"/>
                </a:solidFill>
                <a:latin typeface="Arial"/>
                <a:ea typeface="文鼎中黑" pitchFamily="49" charset="-120"/>
              </a:rPr>
              <a:t>DSO</a:t>
            </a:r>
            <a:r>
              <a:rPr lang="zh-TW" altLang="en-US" sz="1800" b="1" dirty="0">
                <a:solidFill>
                  <a:srgbClr val="000000"/>
                </a:solidFill>
                <a:latin typeface="Arial"/>
                <a:ea typeface="文鼎中黑" pitchFamily="49" charset="-120"/>
              </a:rPr>
              <a:t> </a:t>
            </a:r>
            <a:r>
              <a:rPr lang="en-US" altLang="zh-TW" sz="1800" b="1" dirty="0">
                <a:solidFill>
                  <a:srgbClr val="000000"/>
                </a:solidFill>
                <a:latin typeface="Arial"/>
                <a:ea typeface="文鼎中黑" pitchFamily="49" charset="-120"/>
              </a:rPr>
              <a:t>– </a:t>
            </a:r>
            <a:r>
              <a:rPr lang="en-US" altLang="zh-TW" sz="1800" b="1" u="heavy" dirty="0">
                <a:solidFill>
                  <a:srgbClr val="000000"/>
                </a:solidFill>
                <a:latin typeface="Arial"/>
                <a:ea typeface="文鼎中黑" pitchFamily="49" charset="-120"/>
              </a:rPr>
              <a:t>D</a:t>
            </a:r>
            <a:r>
              <a:rPr lang="en-US" altLang="zh-TW" sz="1800" b="1" dirty="0">
                <a:solidFill>
                  <a:srgbClr val="000000"/>
                </a:solidFill>
                <a:latin typeface="Arial"/>
                <a:ea typeface="文鼎中黑" pitchFamily="49" charset="-120"/>
              </a:rPr>
              <a:t>igital </a:t>
            </a:r>
            <a:r>
              <a:rPr lang="en-US" altLang="zh-TW" sz="1800" b="1" u="heavy" dirty="0">
                <a:solidFill>
                  <a:srgbClr val="000000"/>
                </a:solidFill>
                <a:latin typeface="Arial"/>
                <a:ea typeface="文鼎中黑" pitchFamily="49" charset="-120"/>
              </a:rPr>
              <a:t>S</a:t>
            </a:r>
            <a:r>
              <a:rPr lang="en-US" altLang="zh-TW" sz="1800" b="1" dirty="0">
                <a:solidFill>
                  <a:srgbClr val="000000"/>
                </a:solidFill>
                <a:latin typeface="Arial"/>
                <a:ea typeface="文鼎中黑" pitchFamily="49" charset="-120"/>
              </a:rPr>
              <a:t>torage </a:t>
            </a:r>
            <a:r>
              <a:rPr lang="en-US" altLang="zh-TW" sz="1800" b="1" u="heavy" dirty="0">
                <a:solidFill>
                  <a:srgbClr val="000000"/>
                </a:solidFill>
                <a:latin typeface="Arial"/>
                <a:ea typeface="文鼎中黑" pitchFamily="49" charset="-120"/>
              </a:rPr>
              <a:t>O</a:t>
            </a:r>
            <a:r>
              <a:rPr lang="en-US" altLang="zh-TW" sz="1800" b="1" dirty="0">
                <a:solidFill>
                  <a:srgbClr val="000000"/>
                </a:solidFill>
                <a:latin typeface="Arial"/>
                <a:ea typeface="文鼎中黑" pitchFamily="49" charset="-120"/>
              </a:rPr>
              <a:t>scilloscope</a:t>
            </a:r>
            <a:r>
              <a:rPr lang="zh-TW" altLang="en-US" sz="1800" b="1" dirty="0">
                <a:solidFill>
                  <a:srgbClr val="000000"/>
                </a:solidFill>
                <a:latin typeface="Arial"/>
                <a:ea typeface="文鼎中黑" pitchFamily="49" charset="-120"/>
              </a:rPr>
              <a:t>，數位儲存</a:t>
            </a:r>
            <a:br>
              <a:rPr lang="zh-TW" altLang="en-US" sz="1800" b="1" dirty="0">
                <a:solidFill>
                  <a:srgbClr val="000000"/>
                </a:solidFill>
                <a:latin typeface="Arial"/>
                <a:ea typeface="文鼎中黑" pitchFamily="49" charset="-120"/>
              </a:rPr>
            </a:br>
            <a:r>
              <a:rPr lang="zh-TW" altLang="en-US" sz="1800" b="1" dirty="0">
                <a:solidFill>
                  <a:srgbClr val="000000"/>
                </a:solidFill>
                <a:latin typeface="Arial"/>
                <a:ea typeface="文鼎中黑" pitchFamily="49" charset="-120"/>
              </a:rPr>
              <a:t>示波器</a:t>
            </a:r>
          </a:p>
          <a:p>
            <a:pPr>
              <a:spcBef>
                <a:spcPts val="0"/>
              </a:spcBef>
              <a:spcAft>
                <a:spcPts val="1200"/>
              </a:spcAft>
            </a:pPr>
            <a:r>
              <a:rPr lang="zh-TW" altLang="en-US" sz="1800" b="1" u="heavy" dirty="0">
                <a:solidFill>
                  <a:srgbClr val="000000"/>
                </a:solidFill>
                <a:latin typeface="Arial"/>
                <a:ea typeface="文鼎中黑" pitchFamily="49" charset="-120"/>
              </a:rPr>
              <a:t>數位示波器</a:t>
            </a:r>
          </a:p>
          <a:p>
            <a:pPr>
              <a:spcBef>
                <a:spcPts val="0"/>
              </a:spcBef>
              <a:spcAft>
                <a:spcPts val="1200"/>
              </a:spcAft>
            </a:pPr>
            <a:r>
              <a:rPr lang="zh-TW" altLang="en-US" sz="1800" b="1" u="heavy" dirty="0">
                <a:solidFill>
                  <a:srgbClr val="000000"/>
                </a:solidFill>
                <a:latin typeface="Arial"/>
                <a:ea typeface="文鼎中黑" pitchFamily="49" charset="-120"/>
              </a:rPr>
              <a:t>數位化示波器</a:t>
            </a:r>
          </a:p>
          <a:p>
            <a:pPr>
              <a:spcBef>
                <a:spcPts val="0"/>
              </a:spcBef>
              <a:spcAft>
                <a:spcPts val="1200"/>
              </a:spcAft>
            </a:pPr>
            <a:r>
              <a:rPr lang="zh-TW" altLang="en-US" sz="1800" b="1" u="heavy" dirty="0">
                <a:solidFill>
                  <a:srgbClr val="000000"/>
                </a:solidFill>
                <a:latin typeface="Arial"/>
                <a:ea typeface="文鼎中黑" pitchFamily="49" charset="-120"/>
              </a:rPr>
              <a:t>類比示波器</a:t>
            </a:r>
            <a:r>
              <a:rPr lang="zh-TW" altLang="en-US" sz="1800" b="1" dirty="0">
                <a:solidFill>
                  <a:srgbClr val="000000"/>
                </a:solidFill>
                <a:latin typeface="Arial"/>
                <a:ea typeface="文鼎中黑" pitchFamily="49" charset="-120"/>
              </a:rPr>
              <a:t> </a:t>
            </a:r>
            <a:r>
              <a:rPr lang="en-US" altLang="zh-TW" sz="1800" b="1" dirty="0">
                <a:solidFill>
                  <a:srgbClr val="000000"/>
                </a:solidFill>
                <a:latin typeface="Arial"/>
                <a:ea typeface="文鼎中黑" pitchFamily="49" charset="-120"/>
              </a:rPr>
              <a:t>– </a:t>
            </a:r>
            <a:r>
              <a:rPr lang="zh-TW" altLang="en-US" sz="1800" b="1" dirty="0">
                <a:solidFill>
                  <a:srgbClr val="000000"/>
                </a:solidFill>
                <a:latin typeface="Arial"/>
                <a:ea typeface="文鼎中黑" pitchFamily="49" charset="-120"/>
              </a:rPr>
              <a:t>採用較舊技術的示波器，但目前仍然使用。</a:t>
            </a:r>
          </a:p>
          <a:p>
            <a:pPr>
              <a:spcBef>
                <a:spcPts val="0"/>
              </a:spcBef>
              <a:spcAft>
                <a:spcPts val="1200"/>
              </a:spcAft>
            </a:pPr>
            <a:r>
              <a:rPr lang="en-US" altLang="zh-TW" sz="1800" b="1" u="heavy" dirty="0">
                <a:solidFill>
                  <a:srgbClr val="000000"/>
                </a:solidFill>
                <a:latin typeface="Arial"/>
                <a:ea typeface="文鼎中黑" pitchFamily="49" charset="-120"/>
              </a:rPr>
              <a:t>CRO</a:t>
            </a:r>
            <a:r>
              <a:rPr lang="zh-TW" altLang="en-US" sz="1800" b="1" dirty="0">
                <a:solidFill>
                  <a:srgbClr val="000000"/>
                </a:solidFill>
                <a:latin typeface="Arial"/>
                <a:ea typeface="文鼎中黑" pitchFamily="49" charset="-120"/>
              </a:rPr>
              <a:t> </a:t>
            </a:r>
            <a:r>
              <a:rPr lang="en-US" altLang="zh-TW" sz="1800" b="1" dirty="0">
                <a:solidFill>
                  <a:srgbClr val="000000"/>
                </a:solidFill>
                <a:latin typeface="Arial"/>
                <a:ea typeface="文鼎中黑" pitchFamily="49" charset="-120"/>
              </a:rPr>
              <a:t>– </a:t>
            </a:r>
            <a:r>
              <a:rPr lang="en-US" altLang="zh-TW" sz="1800" b="1" u="heavy" dirty="0">
                <a:solidFill>
                  <a:srgbClr val="000000"/>
                </a:solidFill>
                <a:latin typeface="Arial"/>
                <a:ea typeface="文鼎中黑" pitchFamily="49" charset="-120"/>
              </a:rPr>
              <a:t>C</a:t>
            </a:r>
            <a:r>
              <a:rPr lang="en-US" altLang="zh-TW" sz="1800" b="1" dirty="0">
                <a:solidFill>
                  <a:srgbClr val="000000"/>
                </a:solidFill>
                <a:latin typeface="Arial"/>
                <a:ea typeface="文鼎中黑" pitchFamily="49" charset="-120"/>
              </a:rPr>
              <a:t>athode </a:t>
            </a:r>
            <a:r>
              <a:rPr lang="en-US" altLang="zh-TW" sz="1800" b="1" u="heavy" dirty="0">
                <a:solidFill>
                  <a:srgbClr val="000000"/>
                </a:solidFill>
                <a:latin typeface="Arial"/>
                <a:ea typeface="文鼎中黑" pitchFamily="49" charset="-120"/>
              </a:rPr>
              <a:t>R</a:t>
            </a:r>
            <a:r>
              <a:rPr lang="en-US" altLang="zh-TW" sz="1800" b="1" dirty="0">
                <a:solidFill>
                  <a:srgbClr val="000000"/>
                </a:solidFill>
                <a:latin typeface="Arial"/>
                <a:ea typeface="文鼎中黑" pitchFamily="49" charset="-120"/>
              </a:rPr>
              <a:t>ay </a:t>
            </a:r>
            <a:r>
              <a:rPr lang="en-US" altLang="zh-TW" sz="1800" b="1" u="heavy" dirty="0">
                <a:solidFill>
                  <a:srgbClr val="000000"/>
                </a:solidFill>
                <a:latin typeface="Arial"/>
                <a:ea typeface="文鼎中黑" pitchFamily="49" charset="-120"/>
              </a:rPr>
              <a:t>O</a:t>
            </a:r>
            <a:r>
              <a:rPr lang="en-US" altLang="zh-TW" sz="1800" b="1" dirty="0">
                <a:solidFill>
                  <a:srgbClr val="000000"/>
                </a:solidFill>
                <a:latin typeface="Arial"/>
                <a:ea typeface="文鼎中黑" pitchFamily="49" charset="-120"/>
              </a:rPr>
              <a:t>scilloscope</a:t>
            </a:r>
            <a:r>
              <a:rPr lang="zh-TW" altLang="en-US" sz="1800" b="1" dirty="0">
                <a:solidFill>
                  <a:srgbClr val="000000"/>
                </a:solidFill>
                <a:latin typeface="Arial"/>
                <a:ea typeface="文鼎中黑" pitchFamily="49" charset="-120"/>
              </a:rPr>
              <a:t>，陰極射線示波器 </a:t>
            </a:r>
            <a:r>
              <a:rPr lang="en-US" altLang="zh-TW" sz="1800" b="1" dirty="0">
                <a:solidFill>
                  <a:srgbClr val="000000"/>
                </a:solidFill>
                <a:latin typeface="Arial"/>
                <a:ea typeface="文鼎中黑" pitchFamily="49" charset="-120"/>
              </a:rPr>
              <a:t>(</a:t>
            </a:r>
            <a:r>
              <a:rPr lang="zh-TW" altLang="en-US" sz="1800" b="1" dirty="0">
                <a:solidFill>
                  <a:srgbClr val="000000"/>
                </a:solidFill>
                <a:latin typeface="Arial"/>
                <a:ea typeface="文鼎中黑" pitchFamily="49" charset="-120"/>
              </a:rPr>
              <a:t>發音為「</a:t>
            </a:r>
            <a:r>
              <a:rPr lang="en-US" altLang="zh-TW" sz="1800" b="1" dirty="0">
                <a:solidFill>
                  <a:srgbClr val="000000"/>
                </a:solidFill>
                <a:latin typeface="Arial"/>
                <a:ea typeface="文鼎中黑" pitchFamily="49" charset="-120"/>
              </a:rPr>
              <a:t>crow</a:t>
            </a:r>
            <a:r>
              <a:rPr lang="zh-TW" altLang="en-US" sz="1800" b="1" dirty="0">
                <a:solidFill>
                  <a:srgbClr val="000000"/>
                </a:solidFill>
                <a:latin typeface="Arial"/>
                <a:ea typeface="文鼎中黑" pitchFamily="49" charset="-120"/>
              </a:rPr>
              <a:t>」</a:t>
            </a:r>
            <a:r>
              <a:rPr lang="en-US" altLang="zh-TW" sz="1800" b="1" dirty="0">
                <a:solidFill>
                  <a:srgbClr val="000000"/>
                </a:solidFill>
                <a:latin typeface="Arial"/>
                <a:ea typeface="文鼎中黑" pitchFamily="49" charset="-120"/>
              </a:rPr>
              <a:t>)</a:t>
            </a:r>
            <a:r>
              <a:rPr lang="zh-TW" altLang="en-US" sz="1800" b="1" dirty="0">
                <a:solidFill>
                  <a:srgbClr val="000000"/>
                </a:solidFill>
                <a:latin typeface="Arial"/>
                <a:ea typeface="文鼎中黑" pitchFamily="49" charset="-120"/>
              </a:rPr>
              <a:t>。</a:t>
            </a:r>
            <a:br>
              <a:rPr lang="zh-TW" altLang="en-US" sz="1800" b="1" dirty="0">
                <a:solidFill>
                  <a:srgbClr val="000000"/>
                </a:solidFill>
                <a:latin typeface="Arial"/>
                <a:ea typeface="文鼎中黑" pitchFamily="49" charset="-120"/>
              </a:rPr>
            </a:br>
            <a:r>
              <a:rPr lang="zh-TW" altLang="en-US" sz="1800" b="1" dirty="0">
                <a:solidFill>
                  <a:srgbClr val="000000"/>
                </a:solidFill>
                <a:latin typeface="Arial"/>
                <a:ea typeface="文鼎中黑" pitchFamily="49" charset="-120"/>
              </a:rPr>
              <a:t>即使大多數的示波器不再採用陰極射線管來顯示波形，澳洲人和紐西蘭人仍</a:t>
            </a:r>
            <a:br>
              <a:rPr lang="zh-TW" altLang="en-US" sz="1800" b="1" dirty="0">
                <a:solidFill>
                  <a:srgbClr val="000000"/>
                </a:solidFill>
                <a:latin typeface="Arial"/>
                <a:ea typeface="文鼎中黑" pitchFamily="49" charset="-120"/>
              </a:rPr>
            </a:br>
            <a:r>
              <a:rPr lang="zh-TW" altLang="en-US" sz="1800" b="1" dirty="0">
                <a:solidFill>
                  <a:srgbClr val="000000"/>
                </a:solidFill>
                <a:latin typeface="Arial"/>
                <a:ea typeface="文鼎中黑" pitchFamily="49" charset="-120"/>
              </a:rPr>
              <a:t>然稱它們為 </a:t>
            </a:r>
            <a:r>
              <a:rPr lang="en-US" altLang="zh-TW" sz="1800" b="1" dirty="0">
                <a:solidFill>
                  <a:srgbClr val="000000"/>
                </a:solidFill>
                <a:latin typeface="Arial"/>
                <a:ea typeface="文鼎中黑" pitchFamily="49" charset="-120"/>
              </a:rPr>
              <a:t>CRO</a:t>
            </a:r>
            <a:r>
              <a:rPr lang="zh-TW" altLang="en-US" sz="1800" b="1" dirty="0">
                <a:solidFill>
                  <a:srgbClr val="000000"/>
                </a:solidFill>
                <a:latin typeface="Arial"/>
                <a:ea typeface="文鼎中黑" pitchFamily="49" charset="-120"/>
              </a:rPr>
              <a:t>。</a:t>
            </a:r>
          </a:p>
          <a:p>
            <a:pPr>
              <a:spcBef>
                <a:spcPts val="0"/>
              </a:spcBef>
              <a:spcAft>
                <a:spcPts val="1200"/>
              </a:spcAft>
            </a:pPr>
            <a:r>
              <a:rPr lang="en-US" altLang="zh-TW" sz="1800" b="1" u="heavy" dirty="0">
                <a:solidFill>
                  <a:srgbClr val="000000"/>
                </a:solidFill>
                <a:latin typeface="Arial"/>
                <a:ea typeface="文鼎中黑" pitchFamily="49" charset="-120"/>
              </a:rPr>
              <a:t>O-Scope</a:t>
            </a:r>
            <a:endParaRPr lang="zh-TW" altLang="en-US" sz="1800" b="1" u="heavy" dirty="0">
              <a:solidFill>
                <a:srgbClr val="000000"/>
              </a:solidFill>
              <a:latin typeface="Arial"/>
              <a:ea typeface="文鼎中黑" pitchFamily="49" charset="-120"/>
            </a:endParaRPr>
          </a:p>
          <a:p>
            <a:pPr>
              <a:spcBef>
                <a:spcPts val="0"/>
              </a:spcBef>
              <a:spcAft>
                <a:spcPts val="1200"/>
              </a:spcAft>
            </a:pPr>
            <a:r>
              <a:rPr lang="en-US" altLang="zh-TW" sz="1800" b="1" u="heavy" dirty="0">
                <a:solidFill>
                  <a:srgbClr val="000000"/>
                </a:solidFill>
                <a:latin typeface="Arial"/>
                <a:ea typeface="文鼎中黑" pitchFamily="49" charset="-120"/>
              </a:rPr>
              <a:t>MSO</a:t>
            </a:r>
            <a:r>
              <a:rPr lang="zh-TW" altLang="en-US" sz="1800" b="1" dirty="0">
                <a:solidFill>
                  <a:srgbClr val="000000"/>
                </a:solidFill>
                <a:latin typeface="Arial"/>
                <a:ea typeface="文鼎中黑" pitchFamily="49" charset="-120"/>
              </a:rPr>
              <a:t> </a:t>
            </a:r>
            <a:r>
              <a:rPr lang="en-US" altLang="zh-TW" sz="1800" b="1" dirty="0">
                <a:solidFill>
                  <a:srgbClr val="000000"/>
                </a:solidFill>
                <a:latin typeface="Arial"/>
                <a:ea typeface="文鼎中黑" pitchFamily="49" charset="-120"/>
              </a:rPr>
              <a:t>– </a:t>
            </a:r>
            <a:r>
              <a:rPr lang="en-US" altLang="zh-TW" sz="1800" b="1" u="heavy" dirty="0">
                <a:solidFill>
                  <a:srgbClr val="000000"/>
                </a:solidFill>
                <a:latin typeface="Arial"/>
                <a:ea typeface="文鼎中黑" pitchFamily="49" charset="-120"/>
              </a:rPr>
              <a:t>M</a:t>
            </a:r>
            <a:r>
              <a:rPr lang="en-US" altLang="zh-TW" sz="1800" b="1" dirty="0">
                <a:solidFill>
                  <a:srgbClr val="000000"/>
                </a:solidFill>
                <a:latin typeface="Arial"/>
                <a:ea typeface="文鼎中黑" pitchFamily="49" charset="-120"/>
              </a:rPr>
              <a:t>ixed </a:t>
            </a:r>
            <a:r>
              <a:rPr lang="en-US" altLang="zh-TW" sz="1800" b="1" u="heavy" dirty="0">
                <a:solidFill>
                  <a:srgbClr val="000000"/>
                </a:solidFill>
                <a:latin typeface="Arial"/>
                <a:ea typeface="文鼎中黑" pitchFamily="49" charset="-120"/>
              </a:rPr>
              <a:t>S</a:t>
            </a:r>
            <a:r>
              <a:rPr lang="en-US" altLang="zh-TW" sz="1800" b="1" dirty="0">
                <a:solidFill>
                  <a:srgbClr val="000000"/>
                </a:solidFill>
                <a:latin typeface="Arial"/>
                <a:ea typeface="文鼎中黑" pitchFamily="49" charset="-120"/>
              </a:rPr>
              <a:t>ignal </a:t>
            </a:r>
            <a:r>
              <a:rPr lang="en-US" altLang="zh-TW" sz="1800" b="1" u="heavy" dirty="0">
                <a:solidFill>
                  <a:srgbClr val="000000"/>
                </a:solidFill>
                <a:latin typeface="Arial"/>
                <a:ea typeface="文鼎中黑" pitchFamily="49" charset="-120"/>
              </a:rPr>
              <a:t>O</a:t>
            </a:r>
            <a:r>
              <a:rPr lang="en-US" altLang="zh-TW" sz="1800" b="1" dirty="0">
                <a:solidFill>
                  <a:srgbClr val="000000"/>
                </a:solidFill>
                <a:latin typeface="Arial"/>
                <a:ea typeface="文鼎中黑" pitchFamily="49" charset="-120"/>
              </a:rPr>
              <a:t>scilloscope</a:t>
            </a:r>
            <a:r>
              <a:rPr lang="zh-TW" altLang="en-US" sz="1800" b="1" dirty="0">
                <a:solidFill>
                  <a:srgbClr val="000000"/>
                </a:solidFill>
                <a:latin typeface="Arial"/>
                <a:ea typeface="文鼎中黑" pitchFamily="49" charset="-120"/>
              </a:rPr>
              <a:t>，混合信號示波器 </a:t>
            </a:r>
            <a:r>
              <a:rPr lang="en-US" altLang="zh-TW" sz="1800" b="1" dirty="0">
                <a:solidFill>
                  <a:srgbClr val="000000"/>
                </a:solidFill>
                <a:latin typeface="Arial"/>
                <a:ea typeface="文鼎中黑" pitchFamily="49" charset="-120"/>
              </a:rPr>
              <a:t>(</a:t>
            </a:r>
            <a:r>
              <a:rPr lang="zh-TW" altLang="en-US" sz="1800" b="1" dirty="0">
                <a:solidFill>
                  <a:srgbClr val="000000"/>
                </a:solidFill>
                <a:latin typeface="Arial"/>
                <a:ea typeface="文鼎中黑" pitchFamily="49" charset="-120"/>
              </a:rPr>
              <a:t>包含擷取的邏輯分析儀通道</a:t>
            </a:r>
            <a:r>
              <a:rPr lang="en-US" altLang="zh-TW" sz="1800" b="1" dirty="0">
                <a:solidFill>
                  <a:srgbClr val="000000"/>
                </a:solidFill>
                <a:latin typeface="Arial"/>
                <a:ea typeface="文鼎中黑" pitchFamily="49" charset="-120"/>
              </a:rPr>
              <a:t>)</a:t>
            </a:r>
            <a:endParaRPr lang="zh-TW" altLang="en-US" sz="1800" b="1" dirty="0">
              <a:solidFill>
                <a:srgbClr val="000000"/>
              </a:solidFill>
              <a:latin typeface="Arial"/>
              <a:ea typeface="文鼎中黑" pitchFamily="49" charset="-120"/>
            </a:endParaRP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477000" y="593766"/>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67378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ja-JP" altLang="en-US" dirty="0">
                <a:latin typeface="+mj-lt"/>
              </a:rPr>
              <a:t>探測基礎</a:t>
            </a:r>
            <a:endParaRPr lang="en-US" sz="3200" dirty="0">
              <a:latin typeface="+mj-lt"/>
            </a:endParaRPr>
          </a:p>
        </p:txBody>
      </p:sp>
      <p:sp>
        <p:nvSpPr>
          <p:cNvPr id="2" name="Content Placeholder 1"/>
          <p:cNvSpPr>
            <a:spLocks noGrp="1"/>
          </p:cNvSpPr>
          <p:nvPr>
            <p:ph sz="half" idx="1"/>
          </p:nvPr>
        </p:nvSpPr>
        <p:spPr/>
        <p:txBody>
          <a:bodyPr/>
          <a:lstStyle/>
          <a:p>
            <a:pPr>
              <a:buFont typeface="Arial" panose="020B0604020202020204" pitchFamily="34" charset="0"/>
              <a:buChar char="−"/>
            </a:pPr>
            <a:r>
              <a:rPr lang="zh-TW" altLang="en-US" b="1" dirty="0"/>
              <a:t>探頭是用來將受測裝置的信號傳輸到示波器的 </a:t>
            </a:r>
            <a:r>
              <a:rPr lang="en-US" altLang="zh-TW" b="1" dirty="0"/>
              <a:t>BNC </a:t>
            </a:r>
            <a:r>
              <a:rPr lang="zh-TW" altLang="en-US" b="1" dirty="0"/>
              <a:t>端子。</a:t>
            </a:r>
          </a:p>
          <a:p>
            <a:pPr lvl="0" eaLnBrk="0" hangingPunct="0">
              <a:spcAft>
                <a:spcPct val="50000"/>
              </a:spcAft>
              <a:buFont typeface="Arial" panose="020B0604020202020204" pitchFamily="34" charset="0"/>
              <a:buChar char="−"/>
              <a:defRPr/>
            </a:pPr>
            <a:r>
              <a:rPr lang="zh-TW" altLang="en-US" b="1" kern="0" dirty="0">
                <a:ea typeface="文鼎中黑" pitchFamily="49" charset="-120"/>
              </a:rPr>
              <a:t>探頭的種類，會根據不同的用途和特殊用途 </a:t>
            </a:r>
            <a:r>
              <a:rPr lang="en-US" altLang="zh-TW" b="1" kern="0" dirty="0">
                <a:ea typeface="文鼎中黑" pitchFamily="49" charset="-120"/>
              </a:rPr>
              <a:t>(</a:t>
            </a:r>
            <a:r>
              <a:rPr lang="zh-TW" altLang="en-US" b="1" kern="0" dirty="0">
                <a:ea typeface="文鼎中黑" pitchFamily="49" charset="-120"/>
              </a:rPr>
              <a:t>高頻率應用、高電壓應用、電流等</a:t>
            </a:r>
            <a:r>
              <a:rPr lang="en-US" altLang="zh-TW" b="1" kern="0" dirty="0">
                <a:ea typeface="文鼎中黑" pitchFamily="49" charset="-120"/>
              </a:rPr>
              <a:t>) </a:t>
            </a:r>
            <a:r>
              <a:rPr lang="zh-TW" altLang="en-US" b="1" kern="0" dirty="0">
                <a:ea typeface="文鼎中黑" pitchFamily="49" charset="-120"/>
              </a:rPr>
              <a:t>而有所不同。</a:t>
            </a:r>
          </a:p>
          <a:p>
            <a:pPr lvl="0" eaLnBrk="0" fontAlgn="base" hangingPunct="0">
              <a:spcBef>
                <a:spcPct val="0"/>
              </a:spcBef>
              <a:spcAft>
                <a:spcPct val="50000"/>
              </a:spcAft>
              <a:buFont typeface="Arial" panose="020B0604020202020204" pitchFamily="34" charset="0"/>
              <a:buChar char="−"/>
              <a:defRPr/>
            </a:pPr>
            <a:endParaRPr lang="zh-TW" altLang="en-US" b="1" kern="0" dirty="0">
              <a:ea typeface="文鼎中黑" pitchFamily="49" charset="-120"/>
            </a:endParaRPr>
          </a:p>
          <a:p>
            <a:pPr lvl="0" eaLnBrk="0" hangingPunct="0">
              <a:spcAft>
                <a:spcPct val="50000"/>
              </a:spcAft>
              <a:buFont typeface="Arial" panose="020B0604020202020204" pitchFamily="34" charset="0"/>
              <a:buChar char="−"/>
              <a:defRPr/>
            </a:pPr>
            <a:r>
              <a:rPr lang="zh-TW" altLang="en-US" b="1" kern="0" dirty="0">
                <a:ea typeface="文鼎中黑" pitchFamily="49" charset="-120"/>
              </a:rPr>
              <a:t>最常見的探頭類型稱為「</a:t>
            </a:r>
            <a:r>
              <a:rPr lang="en-US" altLang="zh-TW" b="1" kern="0" dirty="0">
                <a:ea typeface="文鼎中黑" pitchFamily="49" charset="-120"/>
              </a:rPr>
              <a:t>Passive 10:1 Voltage Divider Probe</a:t>
            </a:r>
            <a:r>
              <a:rPr lang="zh-TW" altLang="en-US" b="1" kern="0" dirty="0">
                <a:ea typeface="文鼎中黑" pitchFamily="49" charset="-120"/>
              </a:rPr>
              <a:t>」</a:t>
            </a:r>
            <a:r>
              <a:rPr lang="en-US" altLang="zh-TW" b="1" kern="0" dirty="0">
                <a:ea typeface="文鼎中黑" pitchFamily="49" charset="-120"/>
              </a:rPr>
              <a:t>(</a:t>
            </a:r>
            <a:r>
              <a:rPr lang="zh-TW" altLang="en-US" b="1" kern="0" dirty="0">
                <a:ea typeface="文鼎中黑" pitchFamily="49" charset="-120"/>
              </a:rPr>
              <a:t>被動 </a:t>
            </a:r>
            <a:r>
              <a:rPr lang="en-US" altLang="zh-TW" b="1" kern="0" dirty="0">
                <a:ea typeface="文鼎中黑" pitchFamily="49" charset="-120"/>
              </a:rPr>
              <a:t>10:1 </a:t>
            </a:r>
            <a:r>
              <a:rPr lang="zh-TW" altLang="en-US" b="1" kern="0" dirty="0">
                <a:ea typeface="文鼎中黑" pitchFamily="49" charset="-120"/>
              </a:rPr>
              <a:t>分壓器探頭</a:t>
            </a:r>
            <a:r>
              <a:rPr lang="en-US" altLang="zh-TW" b="1" kern="0" dirty="0">
                <a:ea typeface="文鼎中黑" pitchFamily="49" charset="-120"/>
              </a:rPr>
              <a:t>)</a:t>
            </a:r>
            <a:r>
              <a:rPr lang="zh-TW" altLang="en-US" b="1" kern="0" dirty="0">
                <a:ea typeface="文鼎中黑" pitchFamily="49" charset="-120"/>
              </a:rPr>
              <a:t>。</a:t>
            </a:r>
          </a:p>
          <a:p>
            <a:pPr>
              <a:buFont typeface="Arial" panose="020B0604020202020204" pitchFamily="34" charset="0"/>
              <a:buChar char="−"/>
            </a:pPr>
            <a:endParaRPr lang="en-US" b="1"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smtClean="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4724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3786335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被動 </a:t>
            </a:r>
            <a:r>
              <a:rPr lang="en-US" altLang="zh-TW" dirty="0"/>
              <a:t>10:1 </a:t>
            </a:r>
            <a:r>
              <a:rPr lang="zh-TW" altLang="en-US" dirty="0"/>
              <a:t>分壓器探頭</a:t>
            </a:r>
            <a:endParaRPr lang="en-US" sz="3200" dirty="0"/>
          </a:p>
        </p:txBody>
      </p:sp>
      <p:sp>
        <p:nvSpPr>
          <p:cNvPr id="162819" name="Rectangle 3"/>
          <p:cNvSpPr>
            <a:spLocks noGrp="1" noChangeArrowheads="1"/>
          </p:cNvSpPr>
          <p:nvPr>
            <p:ph type="body" sz="quarter" idx="13"/>
          </p:nvPr>
        </p:nvSpPr>
        <p:spPr>
          <a:xfrm>
            <a:off x="935182" y="4254640"/>
            <a:ext cx="7370618" cy="1688960"/>
          </a:xfrm>
        </p:spPr>
        <p:txBody>
          <a:bodyPr/>
          <a:lstStyle/>
          <a:p>
            <a:pPr marL="231775" lvl="0" indent="-231775" eaLnBrk="0" hangingPunct="0">
              <a:spcAft>
                <a:spcPct val="50000"/>
              </a:spcAft>
              <a:buClr>
                <a:schemeClr val="accent1"/>
              </a:buClr>
            </a:pPr>
            <a:r>
              <a:rPr lang="zh-TW" altLang="en-US" sz="1800" u="heavy" kern="0" dirty="0">
                <a:ea typeface="文鼎中黑" pitchFamily="49" charset="-120"/>
              </a:rPr>
              <a:t>被</a:t>
            </a:r>
            <a:r>
              <a:rPr lang="zh-TW" altLang="en-US" sz="1800" u="heavy" kern="0" dirty="0" smtClean="0">
                <a:ea typeface="文鼎中黑" pitchFamily="49" charset="-120"/>
              </a:rPr>
              <a:t>動</a:t>
            </a:r>
            <a:r>
              <a:rPr lang="en-US" altLang="zh-TW" sz="1800" u="heavy" kern="0" dirty="0" smtClean="0">
                <a:ea typeface="文鼎中黑" pitchFamily="49" charset="-120"/>
              </a:rPr>
              <a:t>:</a:t>
            </a:r>
            <a:r>
              <a:rPr lang="en-US" altLang="zh-TW" sz="1800" u="sng" kern="0" dirty="0" smtClean="0">
                <a:ea typeface="文鼎中黑" pitchFamily="49" charset="-120"/>
              </a:rPr>
              <a:t> </a:t>
            </a:r>
            <a:r>
              <a:rPr lang="zh-TW" altLang="en-US" sz="1800" kern="0" dirty="0" smtClean="0">
                <a:ea typeface="文鼎中黑" pitchFamily="49" charset="-120"/>
              </a:rPr>
              <a:t>包</a:t>
            </a:r>
            <a:r>
              <a:rPr lang="zh-TW" altLang="en-US" sz="1800" kern="0" dirty="0">
                <a:ea typeface="文鼎中黑" pitchFamily="49" charset="-120"/>
              </a:rPr>
              <a:t>含非主動元素，例如電晶體或放大器。</a:t>
            </a:r>
            <a:endParaRPr lang="zh-TW" altLang="en-US" sz="1800" kern="0" dirty="0">
              <a:solidFill>
                <a:schemeClr val="tx1"/>
              </a:solidFill>
              <a:ea typeface="文鼎中黑" pitchFamily="49" charset="-120"/>
            </a:endParaRPr>
          </a:p>
          <a:p>
            <a:pPr marL="231775" lvl="0" indent="-231775" eaLnBrk="0" hangingPunct="0">
              <a:spcAft>
                <a:spcPct val="50000"/>
              </a:spcAft>
              <a:buClr>
                <a:schemeClr val="accent1"/>
              </a:buClr>
            </a:pPr>
            <a:r>
              <a:rPr lang="en-US" altLang="zh-TW" sz="1800" u="heavy" kern="0" dirty="0">
                <a:ea typeface="文鼎中黑" pitchFamily="49" charset="-120"/>
              </a:rPr>
              <a:t>10:1</a:t>
            </a:r>
            <a:r>
              <a:rPr lang="zh-TW" altLang="en-US" sz="1800" u="heavy" kern="0" dirty="0">
                <a:ea typeface="文鼎中黑" pitchFamily="49" charset="-120"/>
              </a:rPr>
              <a:t>：</a:t>
            </a:r>
            <a:r>
              <a:rPr lang="zh-TW" altLang="en-US" sz="1800" kern="0" dirty="0">
                <a:ea typeface="文鼎中黑" pitchFamily="49" charset="-120"/>
              </a:rPr>
              <a:t>以 </a:t>
            </a:r>
            <a:r>
              <a:rPr lang="en-US" altLang="zh-TW" sz="1800" kern="0" dirty="0">
                <a:ea typeface="文鼎中黑" pitchFamily="49" charset="-120"/>
              </a:rPr>
              <a:t>10 </a:t>
            </a:r>
            <a:r>
              <a:rPr lang="zh-TW" altLang="en-US" sz="1800" kern="0" dirty="0">
                <a:ea typeface="文鼎中黑" pitchFamily="49" charset="-120"/>
              </a:rPr>
              <a:t>為係數，降低傳遞到示波器 </a:t>
            </a:r>
            <a:r>
              <a:rPr lang="en-US" altLang="zh-TW" sz="1800" kern="0" dirty="0">
                <a:ea typeface="文鼎中黑" pitchFamily="49" charset="-120"/>
              </a:rPr>
              <a:t>BNC </a:t>
            </a:r>
            <a:r>
              <a:rPr lang="zh-TW" altLang="en-US" sz="1800" kern="0" dirty="0">
                <a:ea typeface="文鼎中黑" pitchFamily="49" charset="-120"/>
              </a:rPr>
              <a:t>端子的信號振幅。同時也會</a:t>
            </a:r>
            <a:br>
              <a:rPr lang="zh-TW" altLang="en-US" sz="1800" kern="0" dirty="0">
                <a:ea typeface="文鼎中黑" pitchFamily="49" charset="-120"/>
              </a:rPr>
            </a:br>
            <a:r>
              <a:rPr lang="zh-TW" altLang="en-US" sz="1800" kern="0" dirty="0">
                <a:ea typeface="文鼎中黑" pitchFamily="49" charset="-120"/>
              </a:rPr>
              <a:t>增加 </a:t>
            </a:r>
            <a:r>
              <a:rPr lang="en-US" altLang="zh-TW" sz="1800" kern="0" dirty="0">
                <a:ea typeface="文鼎中黑" pitchFamily="49" charset="-120"/>
              </a:rPr>
              <a:t>10 </a:t>
            </a:r>
            <a:r>
              <a:rPr lang="zh-TW" altLang="en-US" sz="1800" kern="0" dirty="0">
                <a:ea typeface="文鼎中黑" pitchFamily="49" charset="-120"/>
              </a:rPr>
              <a:t>倍的輸入阻抗</a:t>
            </a:r>
            <a:r>
              <a:rPr lang="zh-TW" altLang="en-US" sz="1800" kern="0" dirty="0" smtClean="0">
                <a:ea typeface="文鼎中黑" pitchFamily="49" charset="-120"/>
              </a:rPr>
              <a:t>。</a:t>
            </a:r>
            <a:endParaRPr lang="zh-TW" altLang="en-US" sz="1800" kern="0" dirty="0">
              <a:solidFill>
                <a:schemeClr val="tx1"/>
              </a:solidFill>
              <a:ea typeface="文鼎中黑" pitchFamily="49" charset="-120"/>
            </a:endParaRPr>
          </a:p>
          <a:p>
            <a:pPr marL="231775" lvl="0" indent="-231775" algn="ctr" eaLnBrk="0" hangingPunct="0">
              <a:spcAft>
                <a:spcPct val="50000"/>
              </a:spcAft>
              <a:buClr>
                <a:schemeClr val="accent1"/>
              </a:buClr>
            </a:pPr>
            <a:r>
              <a:rPr lang="en-US" sz="1800" dirty="0">
                <a:solidFill>
                  <a:srgbClr val="FF0000"/>
                </a:solidFill>
              </a:rPr>
              <a:t>	</a:t>
            </a:r>
            <a:r>
              <a:rPr lang="zh-CN" altLang="en-US" sz="1800" dirty="0">
                <a:solidFill>
                  <a:srgbClr val="FF0000"/>
                </a:solidFill>
              </a:rPr>
              <a:t>    </a:t>
            </a:r>
            <a:r>
              <a:rPr lang="zh-TW" altLang="en-US" sz="1800" b="1" i="1" kern="0" dirty="0">
                <a:solidFill>
                  <a:srgbClr val="FF0000"/>
                </a:solidFill>
                <a:ea typeface="文鼎中黑" pitchFamily="49" charset="-120"/>
              </a:rPr>
              <a:t>注意：所有量測必須在接地的情況下進行！</a:t>
            </a:r>
            <a:endParaRPr lang="zh-TW" altLang="en-US" sz="1800" b="1" i="1" kern="0" dirty="0">
              <a:solidFill>
                <a:schemeClr val="tx1"/>
              </a:solidFill>
              <a:ea typeface="文鼎中黑" pitchFamily="49" charset="-120"/>
            </a:endParaRPr>
          </a:p>
          <a:p>
            <a:pPr marL="231775" lvl="0" indent="-231775" eaLnBrk="0" fontAlgn="base" hangingPunct="0">
              <a:spcBef>
                <a:spcPct val="0"/>
              </a:spcBef>
              <a:spcAft>
                <a:spcPct val="50000"/>
              </a:spcAft>
              <a:buClr>
                <a:schemeClr val="accent1"/>
              </a:buClr>
              <a:defRPr/>
            </a:pPr>
            <a:endParaRPr lang="zh-TW" altLang="en-US" sz="1800" kern="0" dirty="0">
              <a:solidFill>
                <a:srgbClr val="FF0000"/>
              </a:solidFill>
              <a:ea typeface="文鼎中黑" pitchFamily="49" charset="-120"/>
            </a:endParaRPr>
          </a:p>
        </p:txBody>
      </p:sp>
      <p:pic>
        <p:nvPicPr>
          <p:cNvPr id="84994" name="Picture 2"/>
          <p:cNvPicPr>
            <a:picLocks noChangeAspect="1" noChangeArrowheads="1"/>
          </p:cNvPicPr>
          <p:nvPr/>
        </p:nvPicPr>
        <p:blipFill>
          <a:blip r:embed="rId3" cstate="screen"/>
          <a:srcRect/>
          <a:stretch>
            <a:fillRect/>
          </a:stretch>
        </p:blipFill>
        <p:spPr bwMode="auto">
          <a:xfrm>
            <a:off x="235527" y="1455597"/>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en-US" sz="2400">
              <a:solidFill>
                <a:prstClr val="black"/>
              </a:solidFill>
            </a:endParaRPr>
          </a:p>
        </p:txBody>
      </p:sp>
      <p:pic>
        <p:nvPicPr>
          <p:cNvPr id="1026" name="Picture 2"/>
          <p:cNvPicPr>
            <a:picLocks noChangeAspect="1" noChangeArrowheads="1"/>
          </p:cNvPicPr>
          <p:nvPr/>
        </p:nvPicPr>
        <p:blipFill>
          <a:blip r:embed="rId4" cstate="screen"/>
          <a:srcRect/>
          <a:stretch>
            <a:fillRect/>
          </a:stretch>
        </p:blipFill>
        <p:spPr bwMode="auto">
          <a:xfrm>
            <a:off x="3237016" y="1143000"/>
            <a:ext cx="5729796" cy="2233111"/>
          </a:xfrm>
          <a:prstGeom prst="rect">
            <a:avLst/>
          </a:prstGeom>
          <a:noFill/>
          <a:ln w="9525">
            <a:noFill/>
            <a:miter lim="800000"/>
            <a:headEnd/>
            <a:tailEnd/>
          </a:ln>
        </p:spPr>
      </p:pic>
      <p:sp>
        <p:nvSpPr>
          <p:cNvPr id="17" name="TextBox 16"/>
          <p:cNvSpPr txBox="1"/>
          <p:nvPr/>
        </p:nvSpPr>
        <p:spPr>
          <a:xfrm>
            <a:off x="5105400" y="3325826"/>
            <a:ext cx="1951175" cy="338554"/>
          </a:xfrm>
          <a:prstGeom prst="rect">
            <a:avLst/>
          </a:prstGeom>
          <a:noFill/>
        </p:spPr>
        <p:txBody>
          <a:bodyPr wrap="none" rtlCol="0">
            <a:spAutoFit/>
          </a:bodyPr>
          <a:lstStyle/>
          <a:p>
            <a:r>
              <a:rPr lang="zh-TW" altLang="en-US" sz="1600" b="1" dirty="0">
                <a:solidFill>
                  <a:prstClr val="black"/>
                </a:solidFill>
              </a:rPr>
              <a:t>被動 </a:t>
            </a:r>
            <a:r>
              <a:rPr lang="en-US" altLang="zh-TW" sz="1600" b="1" dirty="0">
                <a:solidFill>
                  <a:prstClr val="black"/>
                </a:solidFill>
              </a:rPr>
              <a:t>10:1 </a:t>
            </a:r>
            <a:r>
              <a:rPr lang="zh-TW" altLang="en-US" sz="1600" b="1" dirty="0">
                <a:solidFill>
                  <a:prstClr val="black"/>
                </a:solidFill>
              </a:rPr>
              <a:t>探頭模式</a:t>
            </a:r>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631905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962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ja-JP" altLang="en-US" dirty="0"/>
              <a:t>低頻率</a:t>
            </a:r>
            <a:r>
              <a:rPr lang="en-US" altLang="ja-JP" dirty="0"/>
              <a:t>/</a:t>
            </a:r>
            <a:r>
              <a:rPr lang="en-US" dirty="0"/>
              <a:t>DC </a:t>
            </a:r>
            <a:r>
              <a:rPr lang="ja-JP" altLang="en-US" dirty="0"/>
              <a:t>模式</a:t>
            </a:r>
            <a:endParaRPr lang="en-US" sz="3200" dirty="0"/>
          </a:p>
        </p:txBody>
      </p:sp>
      <p:sp>
        <p:nvSpPr>
          <p:cNvPr id="162819" name="Rectangle 3"/>
          <p:cNvSpPr>
            <a:spLocks noGrp="1" noChangeArrowheads="1"/>
          </p:cNvSpPr>
          <p:nvPr>
            <p:ph type="body" sz="quarter" idx="13"/>
          </p:nvPr>
        </p:nvSpPr>
        <p:spPr>
          <a:xfrm>
            <a:off x="457200" y="3733800"/>
            <a:ext cx="8382000" cy="3505200"/>
          </a:xfrm>
        </p:spPr>
        <p:txBody>
          <a:bodyPr/>
          <a:lstStyle/>
          <a:p>
            <a:pPr marL="231775" lvl="0" indent="-231775" eaLnBrk="0" fontAlgn="base" hangingPunct="0">
              <a:spcBef>
                <a:spcPct val="0"/>
              </a:spcBef>
              <a:spcAft>
                <a:spcPct val="50000"/>
              </a:spcAft>
              <a:buClr>
                <a:schemeClr val="accent1"/>
              </a:buClr>
              <a:defRPr/>
            </a:pPr>
            <a:r>
              <a:rPr lang="zh-TW" altLang="en-US" sz="2000" u="heavy" kern="0" dirty="0">
                <a:solidFill>
                  <a:schemeClr val="tx1"/>
                </a:solidFill>
                <a:ea typeface="文鼎中黑" pitchFamily="49" charset="-120"/>
              </a:rPr>
              <a:t>低頻率</a:t>
            </a:r>
            <a:r>
              <a:rPr lang="en-US" altLang="zh-TW" sz="2000" u="heavy" kern="0" dirty="0">
                <a:solidFill>
                  <a:schemeClr val="tx1"/>
                </a:solidFill>
                <a:ea typeface="文鼎中黑" pitchFamily="49" charset="-120"/>
              </a:rPr>
              <a:t>/DC </a:t>
            </a:r>
            <a:r>
              <a:rPr lang="zh-TW" altLang="en-US" sz="2000" u="heavy" kern="0" dirty="0">
                <a:solidFill>
                  <a:schemeClr val="tx1"/>
                </a:solidFill>
                <a:ea typeface="文鼎中黑" pitchFamily="49" charset="-120"/>
              </a:rPr>
              <a:t>模式：</a:t>
            </a:r>
            <a:r>
              <a:rPr lang="zh-TW" altLang="en-US" sz="2000" kern="0" dirty="0">
                <a:solidFill>
                  <a:schemeClr val="tx1"/>
                </a:solidFill>
                <a:ea typeface="文鼎中黑" pitchFamily="49" charset="-120"/>
              </a:rPr>
              <a:t>簡化為與示波器之 </a:t>
            </a:r>
            <a:r>
              <a:rPr lang="en-US" altLang="zh-TW" sz="2000" kern="0" dirty="0">
                <a:solidFill>
                  <a:schemeClr val="tx1"/>
                </a:solidFill>
                <a:ea typeface="文鼎中黑" pitchFamily="49" charset="-120"/>
              </a:rPr>
              <a:t>1-M</a:t>
            </a:r>
            <a:r>
              <a:rPr lang="zh-TW" altLang="el-GR" sz="2000" kern="0" dirty="0">
                <a:solidFill>
                  <a:schemeClr val="tx1"/>
                </a:solidFill>
                <a:ea typeface="文鼎中黑" pitchFamily="49" charset="-120"/>
              </a:rPr>
              <a:t> </a:t>
            </a:r>
            <a:r>
              <a:rPr lang="el-GR" altLang="zh-TW" sz="2000" kern="0" dirty="0">
                <a:solidFill>
                  <a:schemeClr val="tx1"/>
                </a:solidFill>
                <a:ea typeface="文鼎中黑" pitchFamily="49" charset="-120"/>
              </a:rPr>
              <a:t>Ω</a:t>
            </a:r>
            <a:r>
              <a:rPr lang="zh-TW" altLang="en-US" sz="2000" kern="0" dirty="0">
                <a:solidFill>
                  <a:schemeClr val="tx1"/>
                </a:solidFill>
                <a:ea typeface="文鼎中黑" pitchFamily="49" charset="-120"/>
              </a:rPr>
              <a:t> 輸入端子相連的 </a:t>
            </a:r>
            <a:r>
              <a:rPr lang="en-US" altLang="zh-TW" sz="2000" kern="0" dirty="0">
                <a:solidFill>
                  <a:schemeClr val="tx1"/>
                </a:solidFill>
                <a:ea typeface="文鼎中黑" pitchFamily="49" charset="-120"/>
              </a:rPr>
              <a:t>9-M </a:t>
            </a:r>
            <a:r>
              <a:rPr lang="zh-TW" altLang="en-US" sz="2000" kern="0" dirty="0">
                <a:solidFill>
                  <a:schemeClr val="tx1"/>
                </a:solidFill>
                <a:ea typeface="文鼎中黑" pitchFamily="49" charset="-120"/>
              </a:rPr>
              <a:t>電阻器。</a:t>
            </a:r>
          </a:p>
          <a:p>
            <a:pPr marL="231775" lvl="0" indent="-231775" eaLnBrk="0" fontAlgn="base" hangingPunct="0">
              <a:spcBef>
                <a:spcPct val="0"/>
              </a:spcBef>
              <a:spcAft>
                <a:spcPts val="200"/>
              </a:spcAft>
              <a:buClr>
                <a:schemeClr val="accent1"/>
              </a:buClr>
              <a:defRPr/>
            </a:pPr>
            <a:r>
              <a:rPr lang="zh-TW" altLang="en-US" sz="2000" u="heavy" kern="0" dirty="0">
                <a:solidFill>
                  <a:schemeClr val="tx1"/>
                </a:solidFill>
                <a:ea typeface="文鼎中黑" pitchFamily="49" charset="-120"/>
              </a:rPr>
              <a:t>探頭衰減係數：</a:t>
            </a:r>
          </a:p>
          <a:p>
            <a:pPr marL="461963" lvl="1" indent="-231775" eaLnBrk="0" fontAlgn="base" hangingPunct="0">
              <a:spcBef>
                <a:spcPct val="0"/>
              </a:spcBef>
              <a:spcAft>
                <a:spcPts val="200"/>
              </a:spcAft>
              <a:buClr>
                <a:schemeClr val="accent1"/>
              </a:buClr>
              <a:buFont typeface="Wingdings" pitchFamily="2" charset="2"/>
              <a:buChar char="ü"/>
              <a:defRPr/>
            </a:pPr>
            <a:r>
              <a:rPr lang="zh-TW" altLang="en-US" sz="1600" kern="0" dirty="0">
                <a:ea typeface="文鼎中黑" pitchFamily="49" charset="-120"/>
              </a:rPr>
              <a:t>有些示波器 </a:t>
            </a:r>
            <a:r>
              <a:rPr lang="en-US" altLang="zh-TW" sz="1600" kern="0" dirty="0">
                <a:ea typeface="文鼎中黑" pitchFamily="49" charset="-120"/>
              </a:rPr>
              <a:t>(</a:t>
            </a:r>
            <a:r>
              <a:rPr lang="zh-TW" altLang="en-US" sz="1600" kern="0" dirty="0">
                <a:ea typeface="文鼎中黑" pitchFamily="49" charset="-120"/>
              </a:rPr>
              <a:t>如 </a:t>
            </a:r>
            <a:r>
              <a:rPr lang="en-US" altLang="zh-TW" sz="1600" kern="0" dirty="0" err="1" smtClean="0">
                <a:ea typeface="文鼎中黑" pitchFamily="49" charset="-120"/>
              </a:rPr>
              <a:t>Keysight</a:t>
            </a:r>
            <a:r>
              <a:rPr lang="en-US" altLang="zh-TW" sz="1600" kern="0" dirty="0" smtClean="0">
                <a:ea typeface="文鼎中黑" pitchFamily="49" charset="-120"/>
              </a:rPr>
              <a:t> </a:t>
            </a:r>
            <a:r>
              <a:rPr lang="zh-TW" altLang="en-US" sz="1600" kern="0" dirty="0">
                <a:ea typeface="文鼎中黑" pitchFamily="49" charset="-120"/>
              </a:rPr>
              <a:t>的 </a:t>
            </a:r>
            <a:r>
              <a:rPr lang="en-US" altLang="zh-TW" sz="1600" kern="0" dirty="0">
                <a:ea typeface="文鼎中黑" pitchFamily="49" charset="-120"/>
              </a:rPr>
              <a:t>3000 X </a:t>
            </a:r>
            <a:r>
              <a:rPr lang="zh-TW" altLang="en-US" sz="1600" kern="0" dirty="0">
                <a:ea typeface="文鼎中黑" pitchFamily="49" charset="-120"/>
              </a:rPr>
              <a:t>系列</a:t>
            </a:r>
            <a:r>
              <a:rPr lang="en-US" altLang="zh-TW" sz="1600" kern="0" dirty="0">
                <a:ea typeface="文鼎中黑" pitchFamily="49" charset="-120"/>
              </a:rPr>
              <a:t>) </a:t>
            </a:r>
            <a:r>
              <a:rPr lang="zh-TW" altLang="en-US" sz="1600" kern="0" dirty="0">
                <a:ea typeface="文鼎中黑" pitchFamily="49" charset="-120"/>
              </a:rPr>
              <a:t>會自動偵測 </a:t>
            </a:r>
            <a:r>
              <a:rPr lang="en-US" altLang="zh-TW" sz="1600" kern="0" dirty="0">
                <a:ea typeface="文鼎中黑" pitchFamily="49" charset="-120"/>
              </a:rPr>
              <a:t>10:1 </a:t>
            </a:r>
            <a:r>
              <a:rPr lang="zh-TW" altLang="en-US" sz="1600" kern="0" dirty="0">
                <a:ea typeface="文鼎中黑" pitchFamily="49" charset="-120"/>
              </a:rPr>
              <a:t>探頭，並調整與探頭尖相關的</a:t>
            </a:r>
            <a:br>
              <a:rPr lang="zh-TW" altLang="en-US" sz="1600" kern="0" dirty="0">
                <a:ea typeface="文鼎中黑" pitchFamily="49" charset="-120"/>
              </a:rPr>
            </a:br>
            <a:r>
              <a:rPr lang="zh-TW" altLang="en-US" sz="1600" kern="0" dirty="0">
                <a:ea typeface="文鼎中黑" pitchFamily="49" charset="-120"/>
              </a:rPr>
              <a:t>所有垂直設定和電壓量測。</a:t>
            </a:r>
          </a:p>
          <a:p>
            <a:pPr marL="461963" lvl="1" indent="-231775" eaLnBrk="0" fontAlgn="base" hangingPunct="0">
              <a:spcBef>
                <a:spcPct val="0"/>
              </a:spcBef>
              <a:spcAft>
                <a:spcPts val="200"/>
              </a:spcAft>
              <a:buClr>
                <a:schemeClr val="accent1"/>
              </a:buClr>
              <a:buFont typeface="Wingdings" pitchFamily="2" charset="2"/>
              <a:buChar char="ü"/>
              <a:defRPr/>
            </a:pPr>
            <a:r>
              <a:rPr lang="zh-TW" altLang="en-US" sz="1600" kern="0" dirty="0">
                <a:ea typeface="文鼎中黑" pitchFamily="49" charset="-120"/>
              </a:rPr>
              <a:t>某些示波器 </a:t>
            </a:r>
            <a:r>
              <a:rPr lang="en-US" altLang="zh-TW" sz="1600" kern="0" dirty="0">
                <a:ea typeface="文鼎中黑" pitchFamily="49" charset="-120"/>
              </a:rPr>
              <a:t>(</a:t>
            </a:r>
            <a:r>
              <a:rPr lang="zh-TW" altLang="en-US" sz="1600" kern="0" dirty="0">
                <a:ea typeface="文鼎中黑" pitchFamily="49" charset="-120"/>
              </a:rPr>
              <a:t>如 </a:t>
            </a:r>
            <a:r>
              <a:rPr lang="en-US" altLang="zh-TW" sz="1600" kern="0" dirty="0" err="1" smtClean="0">
                <a:ea typeface="文鼎中黑" pitchFamily="49" charset="-120"/>
              </a:rPr>
              <a:t>Keysight</a:t>
            </a:r>
            <a:r>
              <a:rPr lang="en-US" altLang="zh-TW" sz="1600" kern="0" dirty="0" smtClean="0">
                <a:ea typeface="文鼎中黑" pitchFamily="49" charset="-120"/>
              </a:rPr>
              <a:t> </a:t>
            </a:r>
            <a:r>
              <a:rPr lang="zh-TW" altLang="en-US" sz="1600" kern="0" dirty="0">
                <a:ea typeface="文鼎中黑" pitchFamily="49" charset="-120"/>
              </a:rPr>
              <a:t>的 </a:t>
            </a:r>
            <a:r>
              <a:rPr lang="en-US" altLang="zh-TW" sz="1600" kern="0" dirty="0">
                <a:ea typeface="文鼎中黑" pitchFamily="49" charset="-120"/>
              </a:rPr>
              <a:t>2000 X </a:t>
            </a:r>
            <a:r>
              <a:rPr lang="zh-TW" altLang="en-US" sz="1600" kern="0" dirty="0">
                <a:ea typeface="文鼎中黑" pitchFamily="49" charset="-120"/>
              </a:rPr>
              <a:t>系列</a:t>
            </a:r>
            <a:r>
              <a:rPr lang="en-US" altLang="zh-TW" sz="1600" kern="0" dirty="0">
                <a:ea typeface="文鼎中黑" pitchFamily="49" charset="-120"/>
              </a:rPr>
              <a:t>) </a:t>
            </a:r>
            <a:r>
              <a:rPr lang="zh-TW" altLang="en-US" sz="1600" kern="0" dirty="0">
                <a:ea typeface="文鼎中黑" pitchFamily="49" charset="-120"/>
              </a:rPr>
              <a:t>則需要手動輸入 </a:t>
            </a:r>
            <a:r>
              <a:rPr lang="en-US" altLang="zh-TW" sz="1600" kern="0" dirty="0">
                <a:ea typeface="文鼎中黑" pitchFamily="49" charset="-120"/>
              </a:rPr>
              <a:t>10:1 </a:t>
            </a:r>
            <a:r>
              <a:rPr lang="zh-TW" altLang="en-US" sz="1600" kern="0" dirty="0">
                <a:ea typeface="文鼎中黑" pitchFamily="49" charset="-120"/>
              </a:rPr>
              <a:t>探頭衰減係數。</a:t>
            </a:r>
          </a:p>
          <a:p>
            <a:pPr marL="231775" lvl="0" indent="-231775" eaLnBrk="0" fontAlgn="base" hangingPunct="0">
              <a:lnSpc>
                <a:spcPct val="150000"/>
              </a:lnSpc>
              <a:spcBef>
                <a:spcPct val="0"/>
              </a:spcBef>
              <a:spcAft>
                <a:spcPct val="50000"/>
              </a:spcAft>
              <a:buClr>
                <a:schemeClr val="accent1"/>
              </a:buClr>
              <a:defRPr/>
            </a:pPr>
            <a:r>
              <a:rPr lang="zh-TW" altLang="en-US" sz="2000" u="heavy" kern="0" dirty="0">
                <a:solidFill>
                  <a:schemeClr val="tx1"/>
                </a:solidFill>
                <a:ea typeface="文鼎中黑" pitchFamily="49" charset="-120"/>
              </a:rPr>
              <a:t>動態</a:t>
            </a:r>
            <a:r>
              <a:rPr lang="en-US" altLang="zh-TW" sz="2000" u="heavy" kern="0" dirty="0">
                <a:solidFill>
                  <a:schemeClr val="tx1"/>
                </a:solidFill>
                <a:ea typeface="文鼎中黑" pitchFamily="49" charset="-120"/>
              </a:rPr>
              <a:t>/AC </a:t>
            </a:r>
            <a:r>
              <a:rPr lang="zh-TW" altLang="en-US" sz="2000" u="heavy" kern="0" dirty="0">
                <a:solidFill>
                  <a:schemeClr val="tx1"/>
                </a:solidFill>
                <a:ea typeface="文鼎中黑" pitchFamily="49" charset="-120"/>
              </a:rPr>
              <a:t>模式：</a:t>
            </a:r>
            <a:r>
              <a:rPr lang="zh-TW" altLang="en-US" sz="2000" kern="0" dirty="0">
                <a:solidFill>
                  <a:schemeClr val="tx1"/>
                </a:solidFill>
                <a:ea typeface="文鼎中黑" pitchFamily="49" charset="-120"/>
              </a:rPr>
              <a:t>稍後在進行實驗 </a:t>
            </a:r>
            <a:r>
              <a:rPr lang="en-US" altLang="zh-TW" sz="2000" kern="0" dirty="0">
                <a:solidFill>
                  <a:schemeClr val="tx1"/>
                </a:solidFill>
                <a:ea typeface="文鼎中黑" pitchFamily="49" charset="-120"/>
              </a:rPr>
              <a:t>#5 </a:t>
            </a:r>
            <a:r>
              <a:rPr lang="zh-TW" altLang="en-US" sz="2000" kern="0" dirty="0">
                <a:solidFill>
                  <a:schemeClr val="tx1"/>
                </a:solidFill>
                <a:ea typeface="文鼎中黑" pitchFamily="49" charset="-120"/>
              </a:rPr>
              <a:t>時介紹。</a:t>
            </a:r>
          </a:p>
          <a:p>
            <a:pPr marL="231775" lvl="0" indent="-231775" eaLnBrk="0" fontAlgn="base" hangingPunct="0">
              <a:spcBef>
                <a:spcPct val="0"/>
              </a:spcBef>
              <a:spcAft>
                <a:spcPct val="50000"/>
              </a:spcAft>
              <a:buClr>
                <a:schemeClr val="accent1"/>
              </a:buClr>
              <a:defRPr/>
            </a:pPr>
            <a:r>
              <a:rPr lang="zh-TW" altLang="en-US" sz="2000" kern="0" dirty="0">
                <a:solidFill>
                  <a:schemeClr val="tx1"/>
                </a:solidFill>
                <a:ea typeface="文鼎中黑" pitchFamily="49" charset="-120"/>
              </a:rPr>
              <a:t>	</a:t>
            </a:r>
            <a:endParaRPr lang="zh-TW" altLang="en-US" sz="2000" kern="0" dirty="0">
              <a:solidFill>
                <a:srgbClr val="FF0000"/>
              </a:solidFill>
              <a:ea typeface="文鼎中黑" pitchFamily="49" charset="-120"/>
            </a:endParaRPr>
          </a:p>
        </p:txBody>
      </p:sp>
      <p:pic>
        <p:nvPicPr>
          <p:cNvPr id="84994" name="Picture 2"/>
          <p:cNvPicPr>
            <a:picLocks noChangeAspect="1" noChangeArrowheads="1"/>
          </p:cNvPicPr>
          <p:nvPr/>
        </p:nvPicPr>
        <p:blipFill>
          <a:blip r:embed="rId4" cstate="screen"/>
          <a:srcRect/>
          <a:stretch>
            <a:fillRect/>
          </a:stretch>
        </p:blipFill>
        <p:spPr bwMode="auto">
          <a:xfrm>
            <a:off x="457200" y="1030489"/>
            <a:ext cx="3200400" cy="1803680"/>
          </a:xfrm>
          <a:prstGeom prst="rect">
            <a:avLst/>
          </a:prstGeom>
          <a:noFill/>
          <a:ln w="9525">
            <a:noFill/>
            <a:miter lim="800000"/>
            <a:headEnd/>
            <a:tailEnd/>
          </a:ln>
        </p:spPr>
      </p:pic>
      <p:sp>
        <p:nvSpPr>
          <p:cNvPr id="7" name="TextBox 6"/>
          <p:cNvSpPr txBox="1"/>
          <p:nvPr/>
        </p:nvSpPr>
        <p:spPr>
          <a:xfrm>
            <a:off x="4953000" y="2822294"/>
            <a:ext cx="1951175" cy="338554"/>
          </a:xfrm>
          <a:prstGeom prst="rect">
            <a:avLst/>
          </a:prstGeom>
          <a:noFill/>
        </p:spPr>
        <p:txBody>
          <a:bodyPr wrap="none" rtlCol="0">
            <a:spAutoFit/>
          </a:bodyPr>
          <a:lstStyle/>
          <a:p>
            <a:r>
              <a:rPr lang="zh-TW" altLang="en-US" sz="1600" b="1" dirty="0">
                <a:solidFill>
                  <a:prstClr val="black"/>
                </a:solidFill>
              </a:rPr>
              <a:t>被動 </a:t>
            </a:r>
            <a:r>
              <a:rPr lang="en-US" altLang="zh-TW" sz="1600" b="1" dirty="0">
                <a:solidFill>
                  <a:prstClr val="black"/>
                </a:solidFill>
              </a:rPr>
              <a:t>10:1 </a:t>
            </a:r>
            <a:r>
              <a:rPr lang="zh-TW" altLang="en-US" sz="1600" b="1" dirty="0">
                <a:solidFill>
                  <a:prstClr val="black"/>
                </a:solidFill>
              </a:rPr>
              <a:t>探頭模式</a:t>
            </a:r>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401670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了解示波器的畫面顯示</a:t>
            </a:r>
            <a:endParaRPr lang="en-US" sz="3200" dirty="0"/>
          </a:p>
        </p:txBody>
      </p:sp>
      <p:pic>
        <p:nvPicPr>
          <p:cNvPr id="25" name="Picture 24"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26" name="TextBox 25"/>
          <p:cNvSpPr txBox="1"/>
          <p:nvPr/>
        </p:nvSpPr>
        <p:spPr>
          <a:xfrm rot="16200000">
            <a:off x="1375241" y="2485464"/>
            <a:ext cx="697627" cy="400110"/>
          </a:xfrm>
          <a:prstGeom prst="rect">
            <a:avLst/>
          </a:prstGeom>
          <a:noFill/>
        </p:spPr>
        <p:txBody>
          <a:bodyPr wrap="none" rtlCol="0">
            <a:spAutoFit/>
          </a:bodyPr>
          <a:lstStyle/>
          <a:p>
            <a:pPr algn="l">
              <a:buNone/>
            </a:pPr>
            <a:r>
              <a:rPr lang="zh-TW" altLang="en-US" sz="2000" b="1" i="0" smtClean="0">
                <a:latin typeface="Arial"/>
                <a:ea typeface="文鼎中黑" pitchFamily="49" charset="-120"/>
                <a:cs typeface="+mn-cs"/>
              </a:rPr>
              <a:t>伏特</a:t>
            </a:r>
            <a:endParaRPr lang="zh-TW" altLang="en-US" sz="2000" b="1" i="0">
              <a:latin typeface="Arial"/>
              <a:ea typeface="文鼎中黑" pitchFamily="49" charset="-120"/>
              <a:cs typeface="+mn-cs"/>
            </a:endParaRPr>
          </a:p>
        </p:txBody>
      </p:sp>
      <p:sp>
        <p:nvSpPr>
          <p:cNvPr id="27" name="TextBox 26"/>
          <p:cNvSpPr txBox="1"/>
          <p:nvPr/>
        </p:nvSpPr>
        <p:spPr>
          <a:xfrm>
            <a:off x="4286311" y="4400490"/>
            <a:ext cx="697627" cy="400110"/>
          </a:xfrm>
          <a:prstGeom prst="rect">
            <a:avLst/>
          </a:prstGeom>
          <a:noFill/>
        </p:spPr>
        <p:txBody>
          <a:bodyPr wrap="none" rtlCol="0">
            <a:spAutoFit/>
          </a:bodyPr>
          <a:lstStyle/>
          <a:p>
            <a:pPr algn="l">
              <a:buNone/>
            </a:pPr>
            <a:r>
              <a:rPr lang="zh-TW" altLang="en-US" sz="2000" b="1" i="0" smtClean="0">
                <a:latin typeface="Arial"/>
                <a:ea typeface="文鼎中黑" pitchFamily="49" charset="-120"/>
                <a:cs typeface="+mn-cs"/>
              </a:rPr>
              <a:t>時間</a:t>
            </a:r>
            <a:endParaRPr lang="zh-TW" altLang="en-US" sz="2000" b="1" i="0">
              <a:latin typeface="Arial"/>
              <a:ea typeface="文鼎中黑" pitchFamily="49" charset="-120"/>
              <a:cs typeface="+mn-cs"/>
            </a:endParaRPr>
          </a:p>
        </p:txBody>
      </p:sp>
      <p:cxnSp>
        <p:nvCxnSpPr>
          <p:cNvPr id="28" name="Straight Arrow Connector 27"/>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 name="Oval 30"/>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2" name="Oval 31"/>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4" name="TextBox 33"/>
          <p:cNvSpPr txBox="1"/>
          <p:nvPr/>
        </p:nvSpPr>
        <p:spPr>
          <a:xfrm>
            <a:off x="2076511" y="1185446"/>
            <a:ext cx="1492716" cy="338554"/>
          </a:xfrm>
          <a:prstGeom prst="rect">
            <a:avLst/>
          </a:prstGeom>
          <a:noFill/>
        </p:spPr>
        <p:txBody>
          <a:bodyPr wrap="none" rtlCol="0">
            <a:spAutoFit/>
          </a:bodyPr>
          <a:lstStyle/>
          <a:p>
            <a:pPr algn="l">
              <a:buNone/>
            </a:pPr>
            <a:r>
              <a:rPr lang="zh-TW" altLang="en-US" sz="1600" b="1" i="0" smtClean="0">
                <a:solidFill>
                  <a:srgbClr val="FFFF00"/>
                </a:solidFill>
                <a:latin typeface="Arial"/>
                <a:ea typeface="文鼎中黑" pitchFamily="49" charset="-120"/>
                <a:cs typeface="+mn-cs"/>
              </a:rPr>
              <a:t>垂直 </a:t>
            </a:r>
            <a:r>
              <a:rPr lang="en-US" altLang="zh-TW" sz="1600" b="1" i="0" smtClean="0">
                <a:solidFill>
                  <a:srgbClr val="FFFF00"/>
                </a:solidFill>
                <a:latin typeface="Arial"/>
                <a:ea typeface="文鼎中黑" pitchFamily="49" charset="-120"/>
                <a:cs typeface="+mn-cs"/>
              </a:rPr>
              <a:t>= 1 V/div</a:t>
            </a:r>
            <a:endParaRPr lang="en-US" altLang="zh-TW" sz="1600" b="1" i="0">
              <a:solidFill>
                <a:srgbClr val="FFFF00"/>
              </a:solidFill>
              <a:latin typeface="Arial"/>
              <a:ea typeface="文鼎中黑" pitchFamily="49" charset="-120"/>
              <a:cs typeface="+mn-cs"/>
            </a:endParaRPr>
          </a:p>
        </p:txBody>
      </p:sp>
      <p:sp>
        <p:nvSpPr>
          <p:cNvPr id="35" name="TextBox 34"/>
          <p:cNvSpPr txBox="1"/>
          <p:nvPr/>
        </p:nvSpPr>
        <p:spPr>
          <a:xfrm>
            <a:off x="5200711" y="1185446"/>
            <a:ext cx="1588897" cy="338554"/>
          </a:xfrm>
          <a:prstGeom prst="rect">
            <a:avLst/>
          </a:prstGeom>
          <a:noFill/>
        </p:spPr>
        <p:txBody>
          <a:bodyPr wrap="none" rtlCol="0">
            <a:spAutoFit/>
          </a:bodyPr>
          <a:lstStyle/>
          <a:p>
            <a:pPr algn="l">
              <a:buNone/>
            </a:pPr>
            <a:r>
              <a:rPr lang="zh-TW" altLang="en-US" sz="1600" b="1" i="0" smtClean="0">
                <a:solidFill>
                  <a:srgbClr val="FFFF00"/>
                </a:solidFill>
                <a:latin typeface="Arial"/>
                <a:ea typeface="文鼎中黑" pitchFamily="49" charset="-120"/>
                <a:cs typeface="+mn-cs"/>
              </a:rPr>
              <a:t>水平 </a:t>
            </a:r>
            <a:r>
              <a:rPr lang="en-US" altLang="zh-TW" sz="1600" b="1" i="0" smtClean="0">
                <a:solidFill>
                  <a:srgbClr val="FFFF00"/>
                </a:solidFill>
                <a:latin typeface="Arial"/>
                <a:ea typeface="文鼎中黑" pitchFamily="49" charset="-120"/>
                <a:cs typeface="+mn-cs"/>
              </a:rPr>
              <a:t>= 1 µs/div</a:t>
            </a:r>
            <a:endParaRPr lang="en-US" altLang="zh-TW" sz="1600" b="1" i="0">
              <a:solidFill>
                <a:srgbClr val="FFFF00"/>
              </a:solidFill>
              <a:latin typeface="Arial"/>
              <a:ea typeface="文鼎中黑" pitchFamily="49" charset="-120"/>
              <a:cs typeface="+mn-cs"/>
            </a:endParaRPr>
          </a:p>
        </p:txBody>
      </p:sp>
      <p:cxnSp>
        <p:nvCxnSpPr>
          <p:cNvPr id="37" name="Straight Arrow Connector 36"/>
          <p:cNvCxnSpPr/>
          <p:nvPr/>
        </p:nvCxnSpPr>
        <p:spPr bwMode="auto">
          <a:xfrm rot="10800000" flipV="1">
            <a:off x="62769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8" name="Straight Arrow Connector 37"/>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9" name="TextBox 38"/>
          <p:cNvSpPr txBox="1"/>
          <p:nvPr/>
        </p:nvSpPr>
        <p:spPr>
          <a:xfrm>
            <a:off x="5753100" y="1466850"/>
            <a:ext cx="521297" cy="261610"/>
          </a:xfrm>
          <a:prstGeom prst="rect">
            <a:avLst/>
          </a:prstGeom>
          <a:noFill/>
        </p:spPr>
        <p:txBody>
          <a:bodyPr wrap="none" rtlCol="0">
            <a:spAutoFit/>
          </a:bodyPr>
          <a:lstStyle/>
          <a:p>
            <a:pPr algn="l">
              <a:buNone/>
            </a:pPr>
            <a:r>
              <a:rPr lang="en-US" altLang="zh-TW" sz="1100" b="1" i="0" smtClean="0">
                <a:solidFill>
                  <a:srgbClr val="FFFF00"/>
                </a:solidFill>
                <a:latin typeface="Arial"/>
                <a:ea typeface="文鼎中黑" pitchFamily="49" charset="-120"/>
                <a:cs typeface="+mn-cs"/>
              </a:rPr>
              <a:t>1 Div</a:t>
            </a:r>
            <a:endParaRPr lang="en-US" altLang="zh-TW" sz="1100" b="1" i="0">
              <a:solidFill>
                <a:srgbClr val="FFFF00"/>
              </a:solidFill>
              <a:latin typeface="Arial"/>
              <a:ea typeface="文鼎中黑" pitchFamily="49" charset="-120"/>
              <a:cs typeface="+mn-cs"/>
            </a:endParaRPr>
          </a:p>
        </p:txBody>
      </p:sp>
      <p:cxnSp>
        <p:nvCxnSpPr>
          <p:cNvPr id="40" name="Straight Arrow Connector 39"/>
          <p:cNvCxnSpPr/>
          <p:nvPr/>
        </p:nvCxnSpPr>
        <p:spPr bwMode="auto">
          <a:xfrm rot="5400000" flipH="1" flipV="1">
            <a:off x="3845188" y="20423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1" name="Straight Arrow Connector 40"/>
          <p:cNvCxnSpPr/>
          <p:nvPr/>
        </p:nvCxnSpPr>
        <p:spPr bwMode="auto">
          <a:xfrm rot="16200000" flipH="1">
            <a:off x="3830902" y="1332707"/>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2" name="TextBox 41"/>
          <p:cNvSpPr txBox="1"/>
          <p:nvPr/>
        </p:nvSpPr>
        <p:spPr>
          <a:xfrm rot="16200000">
            <a:off x="3723346" y="1566177"/>
            <a:ext cx="521297" cy="261610"/>
          </a:xfrm>
          <a:prstGeom prst="rect">
            <a:avLst/>
          </a:prstGeom>
          <a:noFill/>
        </p:spPr>
        <p:txBody>
          <a:bodyPr wrap="none" rtlCol="0">
            <a:spAutoFit/>
          </a:bodyPr>
          <a:lstStyle/>
          <a:p>
            <a:pPr algn="l">
              <a:buNone/>
            </a:pPr>
            <a:r>
              <a:rPr lang="en-US" altLang="zh-TW" sz="1100" b="1" i="0" smtClean="0">
                <a:solidFill>
                  <a:srgbClr val="FFFF00"/>
                </a:solidFill>
                <a:latin typeface="Arial"/>
                <a:ea typeface="文鼎中黑" pitchFamily="49" charset="-120"/>
                <a:cs typeface="+mn-cs"/>
              </a:rPr>
              <a:t>1 Div</a:t>
            </a:r>
            <a:endParaRPr lang="en-US" altLang="zh-TW" sz="1100" b="1" i="0">
              <a:solidFill>
                <a:srgbClr val="FFFF00"/>
              </a:solidFill>
              <a:latin typeface="Arial"/>
              <a:ea typeface="文鼎中黑" pitchFamily="49" charset="-120"/>
              <a:cs typeface="+mn-cs"/>
            </a:endParaRPr>
          </a:p>
        </p:txBody>
      </p:sp>
      <p:sp>
        <p:nvSpPr>
          <p:cNvPr id="43" name="Rectangle 3"/>
          <p:cNvSpPr txBox="1">
            <a:spLocks noChangeArrowheads="1"/>
          </p:cNvSpPr>
          <p:nvPr/>
        </p:nvSpPr>
        <p:spPr bwMode="black">
          <a:xfrm>
            <a:off x="533400" y="48768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波形顯示區域會顯示格線 </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或刻度</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格線的垂直間距是相對於伏特</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刻度的設定值。</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342900" lvl="0" indent="-342900" eaLnBrk="0" hangingPunct="0">
              <a:spcAft>
                <a:spcPct val="50000"/>
              </a:spcAft>
              <a:buFont typeface="Arial" panose="020B0604020202020204" pitchFamily="34" charset="0"/>
              <a:buChar char="−"/>
            </a:pPr>
            <a:r>
              <a:rPr lang="zh-TW" altLang="en-US" sz="2000" kern="0" dirty="0" smtClean="0">
                <a:latin typeface="+mn-lt"/>
                <a:ea typeface="文鼎中黑" pitchFamily="49" charset="-120"/>
              </a:rPr>
              <a:t>格線的水平間距是相對於秒</a:t>
            </a:r>
            <a:r>
              <a:rPr lang="en-US" altLang="zh-TW" sz="2000" kern="0" dirty="0" smtClean="0">
                <a:latin typeface="+mn-lt"/>
                <a:ea typeface="文鼎中黑" pitchFamily="49" charset="-120"/>
              </a:rPr>
              <a:t>/</a:t>
            </a:r>
            <a:r>
              <a:rPr lang="zh-TW" altLang="en-US" sz="2000" kern="0" dirty="0" smtClean="0">
                <a:latin typeface="+mn-lt"/>
                <a:ea typeface="文鼎中黑" pitchFamily="49" charset="-120"/>
              </a:rPr>
              <a:t>刻度的設定值。</a:t>
            </a:r>
            <a:endParaRPr kumimoji="0" lang="zh-TW" altLang="en-US" sz="2000" b="0" i="0" u="none" strike="noStrike" kern="0" cap="none" spc="0" normalizeH="0" baseline="0" noProof="0" dirty="0" smtClean="0">
              <a:ln>
                <a:noFill/>
              </a:ln>
              <a:solidFill>
                <a:srgbClr val="FF0000"/>
              </a:solidFill>
              <a:effectLst/>
              <a:uLnTx/>
              <a:uFillTx/>
              <a:latin typeface="+mn-lt"/>
              <a:ea typeface="文鼎中黑" pitchFamily="49" charset="-120"/>
              <a:cs typeface="+mn-cs"/>
            </a:endParaRPr>
          </a:p>
        </p:txBody>
      </p:sp>
      <p:cxnSp>
        <p:nvCxnSpPr>
          <p:cNvPr id="44" name="Straight Arrow Connector 10"/>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5" name="Straight Arrow Connector 11"/>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127256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zh-TW" altLang="en-US" dirty="0"/>
              <a:t>進行量測 </a:t>
            </a:r>
            <a:r>
              <a:rPr lang="en-US" altLang="zh-TW" dirty="0"/>
              <a:t>– </a:t>
            </a:r>
            <a:r>
              <a:rPr lang="zh-TW" altLang="en-US" dirty="0"/>
              <a:t>以目測方式估計</a:t>
            </a:r>
            <a:endParaRPr lang="en-US" sz="3200" dirty="0"/>
          </a:p>
        </p:txBody>
      </p:sp>
      <p:pic>
        <p:nvPicPr>
          <p:cNvPr id="25" name="Picture 24"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27" name="TextBox 26"/>
          <p:cNvSpPr txBox="1"/>
          <p:nvPr/>
        </p:nvSpPr>
        <p:spPr>
          <a:xfrm rot="16200000">
            <a:off x="3815725" y="3108669"/>
            <a:ext cx="631904"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V p-p</a:t>
            </a:r>
            <a:endParaRPr lang="en-US" altLang="zh-TW" sz="1400" b="1" i="0">
              <a:solidFill>
                <a:srgbClr val="FFFF00"/>
              </a:solidFill>
              <a:latin typeface="Arial"/>
              <a:ea typeface="文鼎中黑" pitchFamily="49" charset="-120"/>
              <a:cs typeface="+mn-cs"/>
            </a:endParaRPr>
          </a:p>
        </p:txBody>
      </p:sp>
      <p:sp>
        <p:nvSpPr>
          <p:cNvPr id="28" name="TextBox 27"/>
          <p:cNvSpPr txBox="1"/>
          <p:nvPr/>
        </p:nvSpPr>
        <p:spPr>
          <a:xfrm>
            <a:off x="4942661" y="4500336"/>
            <a:ext cx="543739"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週期</a:t>
            </a:r>
            <a:endParaRPr lang="zh-TW" altLang="en-US" sz="1400" b="1" i="0">
              <a:solidFill>
                <a:srgbClr val="FFFF00"/>
              </a:solidFill>
              <a:latin typeface="Arial"/>
              <a:ea typeface="文鼎中黑" pitchFamily="49" charset="-120"/>
              <a:cs typeface="+mn-cs"/>
            </a:endParaRPr>
          </a:p>
        </p:txBody>
      </p:sp>
      <p:cxnSp>
        <p:nvCxnSpPr>
          <p:cNvPr id="29" name="Straight Arrow Connector 28"/>
          <p:cNvCxnSpPr/>
          <p:nvPr/>
        </p:nvCxnSpPr>
        <p:spPr bwMode="auto">
          <a:xfrm rot="16200000" flipH="1">
            <a:off x="3743666" y="4050508"/>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1" name="Straight Arrow Connector 30"/>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4" name="Oval 33"/>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6" name="Oval 35"/>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37" name="TextBox 36"/>
          <p:cNvSpPr txBox="1"/>
          <p:nvPr/>
        </p:nvSpPr>
        <p:spPr>
          <a:xfrm>
            <a:off x="2076511" y="1718846"/>
            <a:ext cx="1324402"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垂直 </a:t>
            </a:r>
            <a:r>
              <a:rPr lang="en-US" altLang="zh-TW" sz="1400" b="1" i="0" smtClean="0">
                <a:solidFill>
                  <a:srgbClr val="FFFF00"/>
                </a:solidFill>
                <a:latin typeface="Arial"/>
                <a:ea typeface="文鼎中黑" pitchFamily="49" charset="-120"/>
                <a:cs typeface="+mn-cs"/>
              </a:rPr>
              <a:t>= 1 V/div</a:t>
            </a:r>
            <a:endParaRPr lang="en-US" altLang="zh-TW" sz="1400" b="1" i="0">
              <a:solidFill>
                <a:srgbClr val="FFFF00"/>
              </a:solidFill>
              <a:latin typeface="Arial"/>
              <a:ea typeface="文鼎中黑" pitchFamily="49" charset="-120"/>
              <a:cs typeface="+mn-cs"/>
            </a:endParaRPr>
          </a:p>
        </p:txBody>
      </p:sp>
      <p:sp>
        <p:nvSpPr>
          <p:cNvPr id="38" name="TextBox 37"/>
          <p:cNvSpPr txBox="1"/>
          <p:nvPr/>
        </p:nvSpPr>
        <p:spPr>
          <a:xfrm>
            <a:off x="5200711" y="1718846"/>
            <a:ext cx="1407758" cy="307777"/>
          </a:xfrm>
          <a:prstGeom prst="rect">
            <a:avLst/>
          </a:prstGeom>
          <a:noFill/>
        </p:spPr>
        <p:txBody>
          <a:bodyPr wrap="none" rtlCol="0">
            <a:spAutoFit/>
          </a:bodyPr>
          <a:lstStyle/>
          <a:p>
            <a:pPr algn="l">
              <a:buNone/>
            </a:pPr>
            <a:r>
              <a:rPr lang="zh-TW" altLang="en-US" sz="1400" b="1" i="0" smtClean="0">
                <a:solidFill>
                  <a:srgbClr val="FFFF00"/>
                </a:solidFill>
                <a:latin typeface="Arial"/>
                <a:ea typeface="文鼎中黑" pitchFamily="49" charset="-120"/>
                <a:cs typeface="+mn-cs"/>
              </a:rPr>
              <a:t>水平 </a:t>
            </a:r>
            <a:r>
              <a:rPr lang="en-US" altLang="zh-TW" sz="1400" b="1" i="0" smtClean="0">
                <a:solidFill>
                  <a:srgbClr val="FFFF00"/>
                </a:solidFill>
                <a:latin typeface="Arial"/>
                <a:ea typeface="文鼎中黑" pitchFamily="49" charset="-120"/>
                <a:cs typeface="+mn-cs"/>
              </a:rPr>
              <a:t>= 1 µs/div</a:t>
            </a:r>
            <a:endParaRPr lang="en-US" altLang="zh-TW" sz="1400" b="1" i="0">
              <a:solidFill>
                <a:srgbClr val="FFFF00"/>
              </a:solidFill>
              <a:latin typeface="Arial"/>
              <a:ea typeface="文鼎中黑" pitchFamily="49" charset="-120"/>
              <a:cs typeface="+mn-cs"/>
            </a:endParaRPr>
          </a:p>
        </p:txBody>
      </p:sp>
      <p:cxnSp>
        <p:nvCxnSpPr>
          <p:cNvPr id="40" name="Straight Arrow Connector 39"/>
          <p:cNvCxnSpPr/>
          <p:nvPr/>
        </p:nvCxnSpPr>
        <p:spPr bwMode="auto">
          <a:xfrm rot="5400000" flipH="1" flipV="1">
            <a:off x="3705566" y="2455750"/>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1" name="Straight Arrow Connector 40"/>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42" name="TextBox 41"/>
          <p:cNvSpPr txBox="1"/>
          <p:nvPr/>
        </p:nvSpPr>
        <p:spPr>
          <a:xfrm rot="16200000">
            <a:off x="2746602" y="2642723"/>
            <a:ext cx="713657" cy="307777"/>
          </a:xfrm>
          <a:prstGeom prst="rect">
            <a:avLst/>
          </a:prstGeom>
          <a:noFill/>
        </p:spPr>
        <p:txBody>
          <a:bodyPr wrap="none" rtlCol="0">
            <a:spAutoFit/>
          </a:bodyPr>
          <a:lstStyle/>
          <a:p>
            <a:pPr algn="l">
              <a:buNone/>
            </a:pPr>
            <a:r>
              <a:rPr lang="en-US" altLang="zh-TW" sz="1400" b="1" i="0" smtClean="0">
                <a:solidFill>
                  <a:srgbClr val="FFFF00"/>
                </a:solidFill>
                <a:latin typeface="Arial"/>
                <a:ea typeface="文鼎中黑" pitchFamily="49" charset="-120"/>
                <a:cs typeface="+mn-cs"/>
              </a:rPr>
              <a:t>V max</a:t>
            </a:r>
            <a:endParaRPr lang="en-US" altLang="zh-TW" sz="1400" b="1" i="0">
              <a:solidFill>
                <a:srgbClr val="FFFF00"/>
              </a:solidFill>
              <a:latin typeface="Arial"/>
              <a:ea typeface="文鼎中黑" pitchFamily="49" charset="-120"/>
              <a:cs typeface="+mn-cs"/>
            </a:endParaRPr>
          </a:p>
        </p:txBody>
      </p:sp>
      <p:cxnSp>
        <p:nvCxnSpPr>
          <p:cNvPr id="43" name="Straight Arrow Connector 4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46" name="TextBox 45"/>
          <p:cNvSpPr txBox="1"/>
          <p:nvPr/>
        </p:nvSpPr>
        <p:spPr>
          <a:xfrm>
            <a:off x="228599" y="3319438"/>
            <a:ext cx="1676401" cy="523220"/>
          </a:xfrm>
          <a:prstGeom prst="rect">
            <a:avLst/>
          </a:prstGeom>
          <a:noFill/>
        </p:spPr>
        <p:txBody>
          <a:bodyPr wrap="square" rtlCol="0">
            <a:spAutoFit/>
          </a:bodyPr>
          <a:lstStyle/>
          <a:p>
            <a:pPr algn="ctr">
              <a:buNone/>
            </a:pPr>
            <a:r>
              <a:rPr lang="zh-TW" altLang="en-US" sz="1400" b="1" i="0" smtClean="0">
                <a:latin typeface="Arial"/>
                <a:ea typeface="文鼎中黑" pitchFamily="49" charset="-120"/>
                <a:cs typeface="+mn-cs"/>
              </a:rPr>
              <a:t>接地位準 </a:t>
            </a:r>
            <a:r>
              <a:rPr lang="en-US" altLang="zh-TW" sz="1400" b="1" i="0" smtClean="0">
                <a:latin typeface="Arial"/>
                <a:ea typeface="文鼎中黑" pitchFamily="49" charset="-120"/>
                <a:cs typeface="+mn-cs"/>
              </a:rPr>
              <a:t>(0.0 V) </a:t>
            </a:r>
            <a:r>
              <a:rPr lang="zh-TW" altLang="en-US" sz="1400" b="1" i="0" smtClean="0">
                <a:latin typeface="Arial"/>
                <a:ea typeface="文鼎中黑" pitchFamily="49" charset="-120"/>
                <a:cs typeface="+mn-cs"/>
              </a:rPr>
              <a:t/>
            </a:r>
            <a:br>
              <a:rPr lang="zh-TW" altLang="en-US" sz="1400" b="1" i="0" smtClean="0">
                <a:latin typeface="Arial"/>
                <a:ea typeface="文鼎中黑" pitchFamily="49" charset="-120"/>
                <a:cs typeface="+mn-cs"/>
              </a:rPr>
            </a:br>
            <a:r>
              <a:rPr lang="zh-TW" altLang="en-US" sz="1400" b="1" i="0" smtClean="0">
                <a:latin typeface="Arial"/>
                <a:ea typeface="文鼎中黑" pitchFamily="49" charset="-120"/>
                <a:cs typeface="+mn-cs"/>
              </a:rPr>
              <a:t>指示器</a:t>
            </a:r>
            <a:endParaRPr lang="zh-TW" altLang="en-US" sz="1400" b="1" i="0" dirty="0">
              <a:latin typeface="Arial"/>
              <a:ea typeface="文鼎中黑" pitchFamily="49" charset="-120"/>
              <a:cs typeface="+mn-cs"/>
            </a:endParaRPr>
          </a:p>
        </p:txBody>
      </p:sp>
      <p:cxnSp>
        <p:nvCxnSpPr>
          <p:cNvPr id="47" name="Straight Arrow Connector 46"/>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8" name="TextBox 47"/>
          <p:cNvSpPr txBox="1"/>
          <p:nvPr/>
        </p:nvSpPr>
        <p:spPr>
          <a:xfrm>
            <a:off x="3581400" y="762000"/>
            <a:ext cx="2441694" cy="430887"/>
          </a:xfrm>
          <a:prstGeom prst="rect">
            <a:avLst/>
          </a:prstGeom>
          <a:noFill/>
        </p:spPr>
        <p:txBody>
          <a:bodyPr wrap="none" rtlCol="0">
            <a:spAutoFit/>
          </a:bodyPr>
          <a:lstStyle/>
          <a:p>
            <a:pPr algn="l">
              <a:buNone/>
            </a:pPr>
            <a:r>
              <a:rPr lang="zh-TW" altLang="en-US" sz="2200" b="1" i="1" dirty="0" smtClean="0">
                <a:latin typeface="Arial"/>
                <a:ea typeface="文鼎中黑" pitchFamily="49" charset="-120"/>
                <a:cs typeface="+mn-cs"/>
              </a:rPr>
              <a:t>最常見的量測技術</a:t>
            </a:r>
            <a:endParaRPr lang="zh-TW" altLang="en-US" sz="2200" b="1" i="1" dirty="0">
              <a:latin typeface="Arial"/>
              <a:ea typeface="文鼎中黑" pitchFamily="49" charset="-120"/>
              <a:cs typeface="+mn-cs"/>
            </a:endParaRPr>
          </a:p>
        </p:txBody>
      </p:sp>
      <p:sp>
        <p:nvSpPr>
          <p:cNvPr id="49" name="Oval 48"/>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Arial" charset="0"/>
              <a:ea typeface="文鼎中黑" pitchFamily="49" charset="-120"/>
            </a:endParaRPr>
          </a:p>
        </p:txBody>
      </p:sp>
      <p:sp>
        <p:nvSpPr>
          <p:cNvPr id="50" name="Rectangle 3"/>
          <p:cNvSpPr txBox="1">
            <a:spLocks noChangeArrowheads="1"/>
          </p:cNvSpPr>
          <p:nvPr/>
        </p:nvSpPr>
        <p:spPr bwMode="black">
          <a:xfrm>
            <a:off x="762000" y="5105400"/>
            <a:ext cx="7696200" cy="15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lvl="0" indent="-342900" eaLnBrk="0" hangingPunct="0">
              <a:spcAft>
                <a:spcPts val="500"/>
              </a:spcAft>
              <a:buFont typeface="Arial" panose="020B0604020202020204" pitchFamily="34" charset="0"/>
              <a:buChar char="−"/>
            </a:pPr>
            <a:r>
              <a:rPr lang="zh-TW" altLang="en-US" sz="2000" kern="0" dirty="0" smtClean="0">
                <a:latin typeface="+mn-lt"/>
                <a:ea typeface="文鼎中黑" pitchFamily="49" charset="-120"/>
              </a:rPr>
              <a:t>週期 </a:t>
            </a:r>
            <a:r>
              <a:rPr lang="en-US" altLang="zh-TW" sz="2000" kern="0" dirty="0" smtClean="0">
                <a:latin typeface="+mn-lt"/>
                <a:ea typeface="文鼎中黑" pitchFamily="49" charset="-120"/>
              </a:rPr>
              <a:t>(T) = 4 </a:t>
            </a:r>
            <a:r>
              <a:rPr lang="zh-TW" altLang="en-US" sz="2000" kern="0" dirty="0" smtClean="0">
                <a:latin typeface="+mn-lt"/>
                <a:ea typeface="文鼎中黑" pitchFamily="49" charset="-120"/>
              </a:rPr>
              <a:t>個刻度 </a:t>
            </a:r>
            <a:r>
              <a:rPr lang="en-US" altLang="zh-TW" sz="2000" kern="0" dirty="0" smtClean="0">
                <a:latin typeface="+mn-lt"/>
                <a:ea typeface="文鼎中黑" pitchFamily="49" charset="-120"/>
              </a:rPr>
              <a:t>x 1 µs/div = 4 µs</a:t>
            </a:r>
            <a:r>
              <a:rPr lang="zh-TW" altLang="en-US" sz="2000" kern="0" dirty="0" smtClean="0">
                <a:latin typeface="+mn-lt"/>
                <a:ea typeface="文鼎中黑" pitchFamily="49" charset="-120"/>
              </a:rPr>
              <a:t>，頻率 </a:t>
            </a:r>
            <a:r>
              <a:rPr lang="en-US" altLang="zh-TW" sz="2000" kern="0" dirty="0" smtClean="0">
                <a:latin typeface="+mn-lt"/>
                <a:ea typeface="文鼎中黑" pitchFamily="49" charset="-120"/>
              </a:rPr>
              <a:t>= 1/T = 250 kHz</a:t>
            </a:r>
            <a:r>
              <a:rPr lang="zh-TW" altLang="en-US" sz="2000" kern="0" dirty="0" smtClean="0">
                <a:latin typeface="+mn-lt"/>
                <a:ea typeface="文鼎中黑" pitchFamily="49" charset="-120"/>
              </a:rPr>
              <a:t>。</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342900" lvl="0" indent="-342900" eaLnBrk="0" hangingPunct="0">
              <a:spcAft>
                <a:spcPts val="500"/>
              </a:spcAft>
              <a:buFont typeface="Arial" panose="020B0604020202020204" pitchFamily="34" charset="0"/>
              <a:buChar char="−"/>
            </a:pPr>
            <a:r>
              <a:rPr lang="en-US" altLang="zh-TW" sz="2000" kern="0" dirty="0" smtClean="0">
                <a:latin typeface="+mn-lt"/>
                <a:ea typeface="文鼎中黑" pitchFamily="49" charset="-120"/>
              </a:rPr>
              <a:t>V p-p = 6 </a:t>
            </a:r>
            <a:r>
              <a:rPr lang="zh-TW" altLang="en-US" sz="2000" kern="0" dirty="0" smtClean="0">
                <a:latin typeface="+mn-lt"/>
                <a:ea typeface="文鼎中黑" pitchFamily="49" charset="-120"/>
              </a:rPr>
              <a:t>個刻度 </a:t>
            </a:r>
            <a:r>
              <a:rPr lang="en-US" altLang="zh-TW" sz="2000" kern="0" dirty="0" smtClean="0">
                <a:latin typeface="+mn-lt"/>
                <a:ea typeface="文鼎中黑" pitchFamily="49" charset="-120"/>
              </a:rPr>
              <a:t>x 1 V/div = 6 V p-p</a:t>
            </a:r>
            <a:endParaRPr kumimoji="0" lang="zh-TW" altLang="en-US" sz="2000" b="0" i="0" u="none" strike="noStrike" kern="0" cap="none" spc="0" normalizeH="0" baseline="0" noProof="0" dirty="0" smtClean="0">
              <a:ln>
                <a:noFill/>
              </a:ln>
              <a:solidFill>
                <a:schemeClr val="tx1"/>
              </a:solidFill>
              <a:effectLst/>
              <a:uLnTx/>
              <a:uFillTx/>
              <a:latin typeface="+mn-lt"/>
              <a:ea typeface="文鼎中黑" pitchFamily="49" charset="-120"/>
              <a:cs typeface="+mn-cs"/>
            </a:endParaRPr>
          </a:p>
          <a:p>
            <a:pPr marL="342900" lvl="0" indent="-342900" eaLnBrk="0" hangingPunct="0">
              <a:spcAft>
                <a:spcPts val="500"/>
              </a:spcAft>
              <a:buFont typeface="Arial" panose="020B0604020202020204" pitchFamily="34" charset="0"/>
              <a:buChar char="−"/>
            </a:pPr>
            <a:r>
              <a:rPr lang="en-US" altLang="zh-TW" sz="2000" kern="0" dirty="0" smtClean="0">
                <a:latin typeface="+mn-lt"/>
                <a:ea typeface="文鼎中黑" pitchFamily="49" charset="-120"/>
              </a:rPr>
              <a:t>V max = +4 </a:t>
            </a:r>
            <a:r>
              <a:rPr lang="zh-TW" altLang="en-US" sz="2000" kern="0" dirty="0" smtClean="0">
                <a:latin typeface="+mn-lt"/>
                <a:ea typeface="文鼎中黑" pitchFamily="49" charset="-120"/>
              </a:rPr>
              <a:t>個刻度 </a:t>
            </a:r>
            <a:r>
              <a:rPr lang="en-US" altLang="zh-TW" sz="2000" kern="0" dirty="0" smtClean="0">
                <a:latin typeface="+mn-lt"/>
                <a:ea typeface="文鼎中黑" pitchFamily="49" charset="-120"/>
              </a:rPr>
              <a:t>x 1 V/div = +4 V</a:t>
            </a:r>
            <a:r>
              <a:rPr lang="zh-TW" altLang="en-US" sz="2000" kern="0" dirty="0" smtClean="0">
                <a:latin typeface="+mn-lt"/>
                <a:ea typeface="文鼎中黑" pitchFamily="49" charset="-120"/>
              </a:rPr>
              <a:t>， </a:t>
            </a:r>
            <a:r>
              <a:rPr lang="en-US" altLang="zh-TW" sz="2000" dirty="0" smtClean="0">
                <a:solidFill>
                  <a:srgbClr val="FF0000"/>
                </a:solidFill>
                <a:ea typeface="文鼎中黑" pitchFamily="49" charset="-120"/>
              </a:rPr>
              <a:t>V min = ?</a:t>
            </a:r>
            <a:endParaRPr kumimoji="0" lang="zh-TW" altLang="en-US" sz="2000" b="0" i="0" u="none" strike="noStrike" kern="0" cap="none" spc="0" normalizeH="0" baseline="0" noProof="0" dirty="0" smtClean="0">
              <a:ln>
                <a:noFill/>
              </a:ln>
              <a:solidFill>
                <a:srgbClr val="FF0000"/>
              </a:solidFill>
              <a:effectLst/>
              <a:uLnTx/>
              <a:uFillTx/>
              <a:latin typeface="+mn-lt"/>
              <a:ea typeface="文鼎中黑" pitchFamily="49" charset="-120"/>
              <a:cs typeface="+mn-cs"/>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50176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11879</Words>
  <Application>Microsoft Office PowerPoint</Application>
  <PresentationFormat>On-screen Show (4:3)</PresentationFormat>
  <Paragraphs>434</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Scope Fundamentals for EE Students</vt:lpstr>
      <vt:lpstr>示波器基本原理 </vt:lpstr>
      <vt:lpstr>議程</vt:lpstr>
      <vt:lpstr>什麼是示波器？</vt:lpstr>
      <vt:lpstr>名詞說明</vt:lpstr>
      <vt:lpstr>探測基礎</vt:lpstr>
      <vt:lpstr>被動 10:1 分壓器探頭</vt:lpstr>
      <vt:lpstr>低頻率/DC 模式</vt:lpstr>
      <vt:lpstr>了解示波器的畫面顯示</vt:lpstr>
      <vt:lpstr>進行量測 – 以目測方式估計</vt:lpstr>
      <vt:lpstr>進行量測 – 使用游標</vt:lpstr>
      <vt:lpstr>進行量測 – 使用示波器的自動參數量測</vt:lpstr>
      <vt:lpstr>主要示波器設定控制</vt:lpstr>
      <vt:lpstr>正確縮放波形</vt:lpstr>
      <vt:lpstr>了解示波器觸發</vt:lpstr>
      <vt:lpstr>觸發範例</vt:lpstr>
      <vt:lpstr>進階示波器觸發</vt:lpstr>
      <vt:lpstr>示波器的操作原理</vt:lpstr>
      <vt:lpstr>示波器效能規格</vt:lpstr>
      <vt:lpstr>選擇正確的頻寬</vt:lpstr>
      <vt:lpstr>其他重要示波器規格</vt:lpstr>
      <vt:lpstr>重新探測 - 動態/AC 探測模式</vt:lpstr>
      <vt:lpstr>補償探頭</vt:lpstr>
      <vt:lpstr>探頭負載</vt:lpstr>
      <vt:lpstr>作業</vt:lpstr>
      <vt:lpstr>使用示波器實驗指南與教學課程</vt:lpstr>
      <vt:lpstr>如何遵守實驗指南中的說明</vt:lpstr>
      <vt:lpstr>存取內建訓練信號</vt:lpstr>
      <vt:lpstr>Keysight Technologies 所提供的其他技術資源</vt:lpstr>
      <vt:lpstr>問答時間</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Oscilloscopes Fundamentals </dc:title>
  <dc:creator>Administrator</dc:creator>
  <cp:lastModifiedBy>Administrator</cp:lastModifiedBy>
  <cp:revision>54</cp:revision>
  <dcterms:created xsi:type="dcterms:W3CDTF">2014-12-27T17:41:52Z</dcterms:created>
  <dcterms:modified xsi:type="dcterms:W3CDTF">2015-01-05T17:30:34Z</dcterms:modified>
</cp:coreProperties>
</file>